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7" r:id="rId22"/>
    <p:sldId id="338"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24"/>
    <p:restoredTop sz="85153"/>
  </p:normalViewPr>
  <p:slideViewPr>
    <p:cSldViewPr snapToGrid="0" snapToObjects="1">
      <p:cViewPr varScale="1">
        <p:scale>
          <a:sx n="110" d="100"/>
          <a:sy n="110" d="100"/>
        </p:scale>
        <p:origin x="880" y="1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12/30/22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12/30/22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903351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082877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780390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296153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12/30/22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himai-raja/project-spacex/blob/main/Week-01/notebookOn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ithub.com/mahimai-raja/project-spacex/blob/main/Week-02/exploratoryDA.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himai-raja/project-spacex/blob/main/Week-02/data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himai-raja/project-spacex/blob/main/Week-02/exploratory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himai-raja/project-spacex/blob/main/Week-03/site_location_folium_map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himai-raja/project-spacex/tree/main/Week-03/plotlyDashboard"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himai-raja/project-spacex/blob/main/Week-04/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himai-raja/project-spacex/blob/main/Week-01/notebookOn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Mahimai</a:t>
            </a:r>
            <a:r>
              <a:rPr lang="en-US" dirty="0">
                <a:solidFill>
                  <a:schemeClr val="bg2"/>
                </a:solidFill>
                <a:latin typeface="Abadi"/>
                <a:ea typeface="SF Pro" pitchFamily="2" charset="0"/>
                <a:cs typeface="SF Pro" pitchFamily="2" charset="0"/>
              </a:rPr>
              <a:t> Raja J</a:t>
            </a:r>
          </a:p>
          <a:p>
            <a:r>
              <a:rPr lang="en-US" dirty="0">
                <a:solidFill>
                  <a:schemeClr val="bg2"/>
                </a:solidFill>
                <a:latin typeface="Abadi" panose="020B0604020104020204" pitchFamily="34" charset="0"/>
                <a:ea typeface="SF Pro" pitchFamily="2" charset="0"/>
                <a:cs typeface="SF Pro" pitchFamily="2" charset="0"/>
              </a:rPr>
              <a:t>30.12.2022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from the Wikipedia page is fetched using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and then converted into data frame and stored in the CSV.</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mahimai</a:t>
            </a:r>
            <a:r>
              <a:rPr lang="en-US" sz="2200" dirty="0">
                <a:solidFill>
                  <a:schemeClr val="accent3">
                    <a:lumMod val="25000"/>
                  </a:schemeClr>
                </a:solidFill>
                <a:latin typeface="Abadi" panose="020B0604020104020204" pitchFamily="34" charset="0"/>
                <a:hlinkClick r:id="rId3"/>
              </a:rPr>
              <a:t>-raja/project-</a:t>
            </a:r>
            <a:r>
              <a:rPr lang="en-US" sz="2200" dirty="0" err="1">
                <a:solidFill>
                  <a:schemeClr val="accent3">
                    <a:lumMod val="25000"/>
                  </a:schemeClr>
                </a:solidFill>
                <a:latin typeface="Abadi" panose="020B0604020104020204" pitchFamily="34" charset="0"/>
                <a:hlinkClick r:id="rId3"/>
              </a:rPr>
              <a:t>spacex</a:t>
            </a:r>
            <a:r>
              <a:rPr lang="en-US" sz="2200" dirty="0">
                <a:solidFill>
                  <a:schemeClr val="accent3">
                    <a:lumMod val="25000"/>
                  </a:schemeClr>
                </a:solidFill>
                <a:latin typeface="Abadi" panose="020B0604020104020204" pitchFamily="34" charset="0"/>
                <a:hlinkClick r:id="rId3"/>
              </a:rPr>
              <a:t>/blob/main/Week-01/</a:t>
            </a:r>
            <a:r>
              <a:rPr lang="en-US" sz="2200" dirty="0" err="1">
                <a:solidFill>
                  <a:schemeClr val="accent3">
                    <a:lumMod val="25000"/>
                  </a:schemeClr>
                </a:solidFill>
                <a:latin typeface="Abadi" panose="020B0604020104020204" pitchFamily="34" charset="0"/>
                <a:hlinkClick r:id="rId3"/>
              </a:rPr>
              <a:t>notebookOne.ipynb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5930ED8B-5923-553C-2BBD-1D8468649842}"/>
              </a:ext>
            </a:extLst>
          </p:cNvPr>
          <p:cNvPicPr>
            <a:picLocks noChangeAspect="1"/>
          </p:cNvPicPr>
          <p:nvPr/>
        </p:nvPicPr>
        <p:blipFill>
          <a:blip r:embed="rId4"/>
          <a:stretch>
            <a:fillRect/>
          </a:stretch>
        </p:blipFill>
        <p:spPr>
          <a:xfrm>
            <a:off x="4953964" y="2793999"/>
            <a:ext cx="6609144" cy="1419185"/>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1970871"/>
          </a:xfrm>
          <a:prstGeom prst="rect">
            <a:avLst/>
          </a:prstGeom>
        </p:spPr>
        <p:txBody>
          <a:bodyPr/>
          <a:lstStyle/>
          <a:p>
            <a:r>
              <a:rPr lang="en-US" sz="2200" dirty="0">
                <a:solidFill>
                  <a:schemeClr val="accent3">
                    <a:lumMod val="25000"/>
                  </a:schemeClr>
                </a:solidFill>
                <a:latin typeface="Abadi" panose="020B0604020104020204" pitchFamily="34" charset="0"/>
              </a:rPr>
              <a:t>The missing data is filled appropriately using central tendency methods. The categorical values are converted into numerical values using one-hot encoding. Then all the records were standardized using min-max scalar method.</a:t>
            </a:r>
          </a:p>
          <a:p>
            <a:r>
              <a:rPr lang="en-US" dirty="0" err="1"/>
              <a:t>Github</a:t>
            </a:r>
            <a:r>
              <a:rPr lang="en-US" dirty="0"/>
              <a:t> link : </a:t>
            </a:r>
            <a:r>
              <a:rPr lang="en-US" dirty="0">
                <a:hlinkClick r:id="rId4"/>
              </a:rPr>
              <a:t>https://</a:t>
            </a:r>
            <a:r>
              <a:rPr lang="en-US" dirty="0" err="1">
                <a:hlinkClick r:id="rId4"/>
              </a:rPr>
              <a:t>github.com</a:t>
            </a:r>
            <a:r>
              <a:rPr lang="en-US" dirty="0">
                <a:hlinkClick r:id="rId4"/>
              </a:rPr>
              <a:t>/</a:t>
            </a:r>
            <a:r>
              <a:rPr lang="en-US" dirty="0" err="1">
                <a:hlinkClick r:id="rId4"/>
              </a:rPr>
              <a:t>mahimai</a:t>
            </a:r>
            <a:r>
              <a:rPr lang="en-US" dirty="0">
                <a:hlinkClick r:id="rId4"/>
              </a:rPr>
              <a:t>-raja/project-</a:t>
            </a:r>
            <a:r>
              <a:rPr lang="en-US" dirty="0" err="1">
                <a:hlinkClick r:id="rId4"/>
              </a:rPr>
              <a:t>spacex</a:t>
            </a:r>
            <a:r>
              <a:rPr lang="en-US" dirty="0">
                <a:hlinkClick r:id="rId4"/>
              </a:rPr>
              <a:t>/blob/main/Week-02/</a:t>
            </a:r>
            <a:r>
              <a:rPr lang="en-US" dirty="0" err="1">
                <a:hlinkClick r:id="rId4"/>
              </a:rPr>
              <a:t>exploratoryDA.ipynb</a:t>
            </a:r>
            <a:endParaRPr lang="en-US" dirty="0"/>
          </a:p>
          <a:p>
            <a:endParaRPr lang="en-US" dirty="0"/>
          </a:p>
          <a:p>
            <a:pPr marL="0" indent="0">
              <a:buNone/>
            </a:pP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7BE1DA89-F3A8-1CBF-AEF3-2046C72419E7}"/>
              </a:ext>
            </a:extLst>
          </p:cNvPr>
          <p:cNvPicPr>
            <a:picLocks noChangeAspect="1"/>
          </p:cNvPicPr>
          <p:nvPr/>
        </p:nvPicPr>
        <p:blipFill>
          <a:blip r:embed="rId5"/>
          <a:stretch>
            <a:fillRect/>
          </a:stretch>
        </p:blipFill>
        <p:spPr>
          <a:xfrm>
            <a:off x="1015333" y="4234072"/>
            <a:ext cx="10161333" cy="180477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I have scatter plot to find the correlation of data. And used </a:t>
            </a:r>
            <a:r>
              <a:rPr lang="en-US" sz="2200" dirty="0" err="1">
                <a:solidFill>
                  <a:schemeClr val="accent3">
                    <a:lumMod val="25000"/>
                  </a:schemeClr>
                </a:solidFill>
                <a:latin typeface="Abadi"/>
              </a:rPr>
              <a:t>barchart</a:t>
            </a:r>
            <a:r>
              <a:rPr lang="en-US" sz="2200" dirty="0">
                <a:solidFill>
                  <a:schemeClr val="accent3">
                    <a:lumMod val="25000"/>
                  </a:schemeClr>
                </a:solidFill>
                <a:latin typeface="Abadi"/>
              </a:rPr>
              <a:t> to visualize the categorical variables. I have used line plot to visualize the time defined features. </a:t>
            </a:r>
          </a:p>
          <a:p>
            <a:r>
              <a:rPr lang="en-US" dirty="0" err="1"/>
              <a:t>Github</a:t>
            </a:r>
            <a:r>
              <a:rPr lang="en-US" dirty="0"/>
              <a:t> </a:t>
            </a:r>
            <a:r>
              <a:rPr lang="en-US" dirty="0" err="1"/>
              <a:t>url</a:t>
            </a:r>
            <a:r>
              <a:rPr lang="en-US" dirty="0"/>
              <a:t> : </a:t>
            </a:r>
            <a:r>
              <a:rPr lang="en-US" dirty="0">
                <a:hlinkClick r:id="rId3"/>
              </a:rPr>
              <a:t>https://</a:t>
            </a:r>
            <a:r>
              <a:rPr lang="en-US" dirty="0" err="1">
                <a:hlinkClick r:id="rId3"/>
              </a:rPr>
              <a:t>github.com</a:t>
            </a:r>
            <a:r>
              <a:rPr lang="en-US" dirty="0">
                <a:hlinkClick r:id="rId3"/>
              </a:rPr>
              <a:t>/</a:t>
            </a:r>
            <a:r>
              <a:rPr lang="en-US" dirty="0" err="1">
                <a:hlinkClick r:id="rId3"/>
              </a:rPr>
              <a:t>mahimai</a:t>
            </a:r>
            <a:r>
              <a:rPr lang="en-US" dirty="0">
                <a:hlinkClick r:id="rId3"/>
              </a:rPr>
              <a:t>-raja/project-</a:t>
            </a:r>
            <a:r>
              <a:rPr lang="en-US" dirty="0" err="1">
                <a:hlinkClick r:id="rId3"/>
              </a:rPr>
              <a:t>spacex</a:t>
            </a:r>
            <a:r>
              <a:rPr lang="en-US" dirty="0">
                <a:hlinkClick r:id="rId3"/>
              </a:rPr>
              <a:t>/blob/main/Week-02/</a:t>
            </a:r>
            <a:r>
              <a:rPr lang="en-US" dirty="0" err="1">
                <a:hlinkClick r:id="rId3"/>
              </a:rPr>
              <a:t>dataVisualization.ipynb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Used Select query to retrieve the data. </a:t>
            </a:r>
          </a:p>
          <a:p>
            <a:pPr>
              <a:lnSpc>
                <a:spcPct val="100000"/>
              </a:lnSpc>
              <a:spcBef>
                <a:spcPts val="1400"/>
              </a:spcBef>
            </a:pPr>
            <a:r>
              <a:rPr lang="en-US" sz="2200" dirty="0">
                <a:solidFill>
                  <a:schemeClr val="accent3">
                    <a:lumMod val="25000"/>
                  </a:schemeClr>
                </a:solidFill>
                <a:latin typeface="Abadi"/>
              </a:rPr>
              <a:t>Used Where clause to filter the required data.</a:t>
            </a:r>
          </a:p>
          <a:p>
            <a:pPr>
              <a:lnSpc>
                <a:spcPct val="100000"/>
              </a:lnSpc>
              <a:spcBef>
                <a:spcPts val="1400"/>
              </a:spcBef>
            </a:pPr>
            <a:r>
              <a:rPr lang="en-US" sz="2200" dirty="0">
                <a:solidFill>
                  <a:schemeClr val="accent3">
                    <a:lumMod val="25000"/>
                  </a:schemeClr>
                </a:solidFill>
                <a:latin typeface="Abadi"/>
              </a:rPr>
              <a:t>Used string operators such as ‘%’  and ‘_’</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mahimai</a:t>
            </a:r>
            <a:r>
              <a:rPr lang="en-US" sz="2200" dirty="0">
                <a:solidFill>
                  <a:schemeClr val="accent3">
                    <a:lumMod val="25000"/>
                  </a:schemeClr>
                </a:solidFill>
                <a:latin typeface="Abadi" panose="020B0604020104020204" pitchFamily="34" charset="0"/>
                <a:hlinkClick r:id="rId3"/>
              </a:rPr>
              <a:t>-raja/project-</a:t>
            </a:r>
            <a:r>
              <a:rPr lang="en-US" sz="2200" dirty="0" err="1">
                <a:solidFill>
                  <a:schemeClr val="accent3">
                    <a:lumMod val="25000"/>
                  </a:schemeClr>
                </a:solidFill>
                <a:latin typeface="Abadi" panose="020B0604020104020204" pitchFamily="34" charset="0"/>
                <a:hlinkClick r:id="rId3"/>
              </a:rPr>
              <a:t>spacex</a:t>
            </a:r>
            <a:r>
              <a:rPr lang="en-US" sz="2200" dirty="0">
                <a:solidFill>
                  <a:schemeClr val="accent3">
                    <a:lumMod val="25000"/>
                  </a:schemeClr>
                </a:solidFill>
                <a:latin typeface="Abadi" panose="020B0604020104020204" pitchFamily="34" charset="0"/>
                <a:hlinkClick r:id="rId3"/>
              </a:rPr>
              <a:t>/blob/main/Week-02/</a:t>
            </a:r>
            <a:r>
              <a:rPr lang="en-US" sz="2200" dirty="0" err="1">
                <a:solidFill>
                  <a:schemeClr val="accent3">
                    <a:lumMod val="25000"/>
                  </a:schemeClr>
                </a:solidFill>
                <a:latin typeface="Abadi" panose="020B0604020104020204" pitchFamily="34" charset="0"/>
                <a:hlinkClick r:id="rId3"/>
              </a:rPr>
              <a:t>exploratoryDA.ipynb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 Used to identify the location easily.</a:t>
            </a:r>
          </a:p>
          <a:p>
            <a:pPr>
              <a:lnSpc>
                <a:spcPct val="100000"/>
              </a:lnSpc>
              <a:spcBef>
                <a:spcPts val="1400"/>
              </a:spcBef>
            </a:pPr>
            <a:r>
              <a:rPr lang="en-US" sz="2200" dirty="0">
                <a:solidFill>
                  <a:schemeClr val="accent3">
                    <a:lumMod val="25000"/>
                  </a:schemeClr>
                </a:solidFill>
                <a:latin typeface="Abadi" panose="020B0604020104020204" pitchFamily="34" charset="0"/>
              </a:rPr>
              <a:t>Circle – Used to cluster a group of markers.</a:t>
            </a:r>
          </a:p>
          <a:p>
            <a:pPr>
              <a:lnSpc>
                <a:spcPct val="100000"/>
              </a:lnSpc>
              <a:spcBef>
                <a:spcPts val="1400"/>
              </a:spcBef>
            </a:pPr>
            <a:r>
              <a:rPr lang="en-US" sz="2200" dirty="0">
                <a:solidFill>
                  <a:schemeClr val="accent3">
                    <a:lumMod val="25000"/>
                  </a:schemeClr>
                </a:solidFill>
                <a:latin typeface="Abadi" panose="020B0604020104020204" pitchFamily="34" charset="0"/>
              </a:rPr>
              <a:t>Line – Used to measure distance visually in a map.</a:t>
            </a:r>
          </a:p>
          <a:p>
            <a:pPr>
              <a:lnSpc>
                <a:spcPct val="100000"/>
              </a:lnSpc>
              <a:spcBef>
                <a:spcPts val="1400"/>
              </a:spcBef>
            </a:pPr>
            <a:r>
              <a:rPr lang="en-US" sz="2200" dirty="0">
                <a:solidFill>
                  <a:schemeClr val="accent3">
                    <a:lumMod val="25000"/>
                  </a:schemeClr>
                </a:solidFill>
                <a:latin typeface="Abadi" panose="020B0604020104020204" pitchFamily="34" charset="0"/>
              </a:rPr>
              <a:t>The visual representation of the location using folium map is used to understand the spread of launch station and its significance. </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mahimai</a:t>
            </a:r>
            <a:r>
              <a:rPr lang="en-US" sz="2200" dirty="0">
                <a:solidFill>
                  <a:schemeClr val="accent3">
                    <a:lumMod val="25000"/>
                  </a:schemeClr>
                </a:solidFill>
                <a:latin typeface="Abadi" panose="020B0604020104020204" pitchFamily="34" charset="0"/>
                <a:hlinkClick r:id="rId3"/>
              </a:rPr>
              <a:t>-raja/project-</a:t>
            </a:r>
            <a:r>
              <a:rPr lang="en-US" sz="2200" dirty="0" err="1">
                <a:solidFill>
                  <a:schemeClr val="accent3">
                    <a:lumMod val="25000"/>
                  </a:schemeClr>
                </a:solidFill>
                <a:latin typeface="Abadi" panose="020B0604020104020204" pitchFamily="34" charset="0"/>
                <a:hlinkClick r:id="rId3"/>
              </a:rPr>
              <a:t>spacex</a:t>
            </a:r>
            <a:r>
              <a:rPr lang="en-US" sz="2200" dirty="0">
                <a:solidFill>
                  <a:schemeClr val="accent3">
                    <a:lumMod val="25000"/>
                  </a:schemeClr>
                </a:solidFill>
                <a:latin typeface="Abadi" panose="020B0604020104020204" pitchFamily="34" charset="0"/>
                <a:hlinkClick r:id="rId3"/>
              </a:rPr>
              <a:t>/blob/main/Week-03/</a:t>
            </a:r>
            <a:r>
              <a:rPr lang="en-US" sz="2200" dirty="0" err="1">
                <a:solidFill>
                  <a:schemeClr val="accent3">
                    <a:lumMod val="25000"/>
                  </a:schemeClr>
                </a:solidFill>
                <a:latin typeface="Abadi" panose="020B0604020104020204" pitchFamily="34" charset="0"/>
                <a:hlinkClick r:id="rId3"/>
              </a:rPr>
              <a:t>site_location_folium_maps.ipynb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 have used pie chart and scatter plot to visualize the given data interactively using dash library in python.</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is used to represent the proportional ration of the sample data. And scatter plot helps to identify the correlation between the attributes.</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mahimai</a:t>
            </a:r>
            <a:r>
              <a:rPr lang="en-US" sz="2200" dirty="0">
                <a:solidFill>
                  <a:schemeClr val="accent3">
                    <a:lumMod val="25000"/>
                  </a:schemeClr>
                </a:solidFill>
                <a:latin typeface="Abadi" panose="020B0604020104020204" pitchFamily="34" charset="0"/>
                <a:hlinkClick r:id="rId3"/>
              </a:rPr>
              <a:t>-raja/project-</a:t>
            </a:r>
            <a:r>
              <a:rPr lang="en-US" sz="2200" dirty="0" err="1">
                <a:solidFill>
                  <a:schemeClr val="accent3">
                    <a:lumMod val="25000"/>
                  </a:schemeClr>
                </a:solidFill>
                <a:latin typeface="Abadi" panose="020B0604020104020204" pitchFamily="34" charset="0"/>
                <a:hlinkClick r:id="rId3"/>
              </a:rPr>
              <a:t>spacex</a:t>
            </a:r>
            <a:r>
              <a:rPr lang="en-US" sz="2200" dirty="0">
                <a:solidFill>
                  <a:schemeClr val="accent3">
                    <a:lumMod val="25000"/>
                  </a:schemeClr>
                </a:solidFill>
                <a:latin typeface="Abadi" panose="020B0604020104020204" pitchFamily="34" charset="0"/>
                <a:hlinkClick r:id="rId3"/>
              </a:rPr>
              <a:t>/tree/main/Week-03/</a:t>
            </a:r>
            <a:r>
              <a:rPr lang="en-US" sz="2200" dirty="0" err="1">
                <a:solidFill>
                  <a:schemeClr val="accent3">
                    <a:lumMod val="25000"/>
                  </a:schemeClr>
                </a:solidFill>
                <a:latin typeface="Abadi" panose="020B0604020104020204" pitchFamily="34" charset="0"/>
                <a:hlinkClick r:id="rId3"/>
              </a:rPr>
              <a:t>plotlyDashboard</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20400"/>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processing data is </a:t>
            </a:r>
            <a:r>
              <a:rPr lang="en-US" sz="2200" dirty="0" err="1">
                <a:solidFill>
                  <a:schemeClr val="accent3">
                    <a:lumMod val="25000"/>
                  </a:schemeClr>
                </a:solidFill>
                <a:latin typeface="Abadi" panose="020B0604020104020204" pitchFamily="34" charset="0"/>
              </a:rPr>
              <a:t>splitted</a:t>
            </a:r>
            <a:r>
              <a:rPr lang="en-US" sz="2200" dirty="0">
                <a:solidFill>
                  <a:schemeClr val="accent3">
                    <a:lumMod val="25000"/>
                  </a:schemeClr>
                </a:solidFill>
                <a:latin typeface="Abadi" panose="020B0604020104020204" pitchFamily="34" charset="0"/>
              </a:rPr>
              <a:t> into training and testing data. Then using grid search cv hyperparameters were computed. The multiple models were trained on the same data and evaluated using classification metrics. </a:t>
            </a: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US" sz="2200" dirty="0">
                <a:solidFill>
                  <a:schemeClr val="accent3">
                    <a:lumMod val="25000"/>
                  </a:schemeClr>
                </a:solidFill>
                <a:latin typeface="Abadi" panose="020B0604020104020204" pitchFamily="34" charset="0"/>
                <a:hlinkClick r:id="rId3"/>
              </a:rPr>
              <a:t>https://</a:t>
            </a:r>
            <a:r>
              <a:rPr lang="en-US" sz="2200" dirty="0" err="1">
                <a:solidFill>
                  <a:schemeClr val="accent3">
                    <a:lumMod val="25000"/>
                  </a:schemeClr>
                </a:solidFill>
                <a:latin typeface="Abadi" panose="020B0604020104020204" pitchFamily="34" charset="0"/>
                <a:hlinkClick r:id="rId3"/>
              </a:rPr>
              <a:t>github.com</a:t>
            </a:r>
            <a:r>
              <a:rPr lang="en-US" sz="2200" dirty="0">
                <a:solidFill>
                  <a:schemeClr val="accent3">
                    <a:lumMod val="25000"/>
                  </a:schemeClr>
                </a:solidFill>
                <a:latin typeface="Abadi" panose="020B0604020104020204" pitchFamily="34" charset="0"/>
                <a:hlinkClick r:id="rId3"/>
              </a:rPr>
              <a:t>/</a:t>
            </a:r>
            <a:r>
              <a:rPr lang="en-US" sz="2200" dirty="0" err="1">
                <a:solidFill>
                  <a:schemeClr val="accent3">
                    <a:lumMod val="25000"/>
                  </a:schemeClr>
                </a:solidFill>
                <a:latin typeface="Abadi" panose="020B0604020104020204" pitchFamily="34" charset="0"/>
                <a:hlinkClick r:id="rId3"/>
              </a:rPr>
              <a:t>mahimai</a:t>
            </a:r>
            <a:r>
              <a:rPr lang="en-US" sz="2200" dirty="0">
                <a:solidFill>
                  <a:schemeClr val="accent3">
                    <a:lumMod val="25000"/>
                  </a:schemeClr>
                </a:solidFill>
                <a:latin typeface="Abadi" panose="020B0604020104020204" pitchFamily="34" charset="0"/>
                <a:hlinkClick r:id="rId3"/>
              </a:rPr>
              <a:t>-raja/project-</a:t>
            </a:r>
            <a:r>
              <a:rPr lang="en-US" sz="2200" dirty="0" err="1">
                <a:solidFill>
                  <a:schemeClr val="accent3">
                    <a:lumMod val="25000"/>
                  </a:schemeClr>
                </a:solidFill>
                <a:latin typeface="Abadi" panose="020B0604020104020204" pitchFamily="34" charset="0"/>
                <a:hlinkClick r:id="rId3"/>
              </a:rPr>
              <a:t>spacex</a:t>
            </a:r>
            <a:r>
              <a:rPr lang="en-US" sz="2200" dirty="0">
                <a:solidFill>
                  <a:schemeClr val="accent3">
                    <a:lumMod val="25000"/>
                  </a:schemeClr>
                </a:solidFill>
                <a:latin typeface="Abadi" panose="020B0604020104020204" pitchFamily="34" charset="0"/>
                <a:hlinkClick r:id="rId3"/>
              </a:rPr>
              <a:t>/blob/main/Week-04/SpaceX_Machine%20Learning%20Prediction_Part_5.ipynb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E9681803-CF65-E0CB-A8F2-E9CDC593F3EF}"/>
              </a:ext>
            </a:extLst>
          </p:cNvPr>
          <p:cNvPicPr>
            <a:picLocks noChangeAspect="1"/>
          </p:cNvPicPr>
          <p:nvPr/>
        </p:nvPicPr>
        <p:blipFill>
          <a:blip r:embed="rId4"/>
          <a:stretch>
            <a:fillRect/>
          </a:stretch>
        </p:blipFill>
        <p:spPr>
          <a:xfrm>
            <a:off x="971344" y="3983518"/>
            <a:ext cx="10249311" cy="18204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40A72876-7DD0-FCB5-3F98-56D735565C6C}"/>
              </a:ext>
            </a:extLst>
          </p:cNvPr>
          <p:cNvPicPr>
            <a:picLocks noChangeAspect="1"/>
          </p:cNvPicPr>
          <p:nvPr/>
        </p:nvPicPr>
        <p:blipFill>
          <a:blip r:embed="rId4"/>
          <a:stretch>
            <a:fillRect/>
          </a:stretch>
        </p:blipFill>
        <p:spPr>
          <a:xfrm>
            <a:off x="942976" y="3043467"/>
            <a:ext cx="4205547" cy="3173376"/>
          </a:xfrm>
          <a:prstGeom prst="rect">
            <a:avLst/>
          </a:prstGeom>
        </p:spPr>
      </p:pic>
      <p:pic>
        <p:nvPicPr>
          <p:cNvPr id="6" name="Picture 5">
            <a:extLst>
              <a:ext uri="{FF2B5EF4-FFF2-40B4-BE49-F238E27FC236}">
                <a16:creationId xmlns:a16="http://schemas.microsoft.com/office/drawing/2014/main" id="{D434B08E-164F-C60D-9ACE-C04D3F20015D}"/>
              </a:ext>
            </a:extLst>
          </p:cNvPr>
          <p:cNvPicPr>
            <a:picLocks noChangeAspect="1"/>
          </p:cNvPicPr>
          <p:nvPr/>
        </p:nvPicPr>
        <p:blipFill>
          <a:blip r:embed="rId5"/>
          <a:stretch>
            <a:fillRect/>
          </a:stretch>
        </p:blipFill>
        <p:spPr>
          <a:xfrm>
            <a:off x="6611998" y="3043467"/>
            <a:ext cx="4205547" cy="3173376"/>
          </a:xfrm>
          <a:prstGeom prst="rect">
            <a:avLst/>
          </a:prstGeom>
        </p:spPr>
      </p:pic>
      <p:sp>
        <p:nvSpPr>
          <p:cNvPr id="9" name="TextBox 8">
            <a:extLst>
              <a:ext uri="{FF2B5EF4-FFF2-40B4-BE49-F238E27FC236}">
                <a16:creationId xmlns:a16="http://schemas.microsoft.com/office/drawing/2014/main" id="{18EF1CC7-C6A1-F9EC-E031-3DA81A483776}"/>
              </a:ext>
            </a:extLst>
          </p:cNvPr>
          <p:cNvSpPr txBox="1"/>
          <p:nvPr/>
        </p:nvSpPr>
        <p:spPr>
          <a:xfrm>
            <a:off x="6611998" y="2618168"/>
            <a:ext cx="1234633" cy="369332"/>
          </a:xfrm>
          <a:prstGeom prst="rect">
            <a:avLst/>
          </a:prstGeom>
          <a:noFill/>
        </p:spPr>
        <p:txBody>
          <a:bodyPr wrap="none" rtlCol="0">
            <a:spAutoFit/>
          </a:bodyPr>
          <a:lstStyle/>
          <a:p>
            <a:r>
              <a:rPr lang="en-US" dirty="0"/>
              <a:t>Bar Chart : </a:t>
            </a:r>
          </a:p>
        </p:txBody>
      </p:sp>
      <p:sp>
        <p:nvSpPr>
          <p:cNvPr id="10" name="TextBox 9">
            <a:extLst>
              <a:ext uri="{FF2B5EF4-FFF2-40B4-BE49-F238E27FC236}">
                <a16:creationId xmlns:a16="http://schemas.microsoft.com/office/drawing/2014/main" id="{57A5F38F-22A8-7D27-2B08-F5B13B98E476}"/>
              </a:ext>
            </a:extLst>
          </p:cNvPr>
          <p:cNvSpPr txBox="1"/>
          <p:nvPr/>
        </p:nvSpPr>
        <p:spPr>
          <a:xfrm>
            <a:off x="942976" y="2674135"/>
            <a:ext cx="1111202" cy="369332"/>
          </a:xfrm>
          <a:prstGeom prst="rect">
            <a:avLst/>
          </a:prstGeom>
          <a:noFill/>
        </p:spPr>
        <p:txBody>
          <a:bodyPr wrap="none" rtlCol="0">
            <a:spAutoFit/>
          </a:bodyPr>
          <a:lstStyle/>
          <a:p>
            <a:r>
              <a:rPr lang="en-US" dirty="0"/>
              <a:t>Line Plot :</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D83DA1EA-8BBA-26BA-0AE5-945A3173E4E4}"/>
              </a:ext>
            </a:extLst>
          </p:cNvPr>
          <p:cNvPicPr>
            <a:picLocks noChangeAspect="1"/>
          </p:cNvPicPr>
          <p:nvPr/>
        </p:nvPicPr>
        <p:blipFill rotWithShape="1">
          <a:blip r:embed="rId4"/>
          <a:srcRect b="3140"/>
          <a:stretch/>
        </p:blipFill>
        <p:spPr>
          <a:xfrm>
            <a:off x="7257326" y="2999565"/>
            <a:ext cx="3891370" cy="2930972"/>
          </a:xfrm>
          <a:prstGeom prst="rect">
            <a:avLst/>
          </a:prstGeom>
        </p:spPr>
      </p:pic>
      <p:pic>
        <p:nvPicPr>
          <p:cNvPr id="6" name="Picture 5">
            <a:extLst>
              <a:ext uri="{FF2B5EF4-FFF2-40B4-BE49-F238E27FC236}">
                <a16:creationId xmlns:a16="http://schemas.microsoft.com/office/drawing/2014/main" id="{B0BC6F60-AEEE-57D3-A32F-646395D049C4}"/>
              </a:ext>
            </a:extLst>
          </p:cNvPr>
          <p:cNvPicPr>
            <a:picLocks noChangeAspect="1"/>
          </p:cNvPicPr>
          <p:nvPr/>
        </p:nvPicPr>
        <p:blipFill rotWithShape="1">
          <a:blip r:embed="rId5"/>
          <a:srcRect b="2842"/>
          <a:stretch/>
        </p:blipFill>
        <p:spPr>
          <a:xfrm>
            <a:off x="1252661" y="2999565"/>
            <a:ext cx="3254490" cy="3117201"/>
          </a:xfrm>
          <a:prstGeom prst="rect">
            <a:avLst/>
          </a:prstGeom>
        </p:spPr>
      </p:pic>
      <p:sp>
        <p:nvSpPr>
          <p:cNvPr id="9" name="TextBox 8">
            <a:extLst>
              <a:ext uri="{FF2B5EF4-FFF2-40B4-BE49-F238E27FC236}">
                <a16:creationId xmlns:a16="http://schemas.microsoft.com/office/drawing/2014/main" id="{51D38033-2520-B1CF-3879-220478BA7C44}"/>
              </a:ext>
            </a:extLst>
          </p:cNvPr>
          <p:cNvSpPr txBox="1"/>
          <p:nvPr/>
        </p:nvSpPr>
        <p:spPr>
          <a:xfrm>
            <a:off x="1252661" y="2618168"/>
            <a:ext cx="1152880" cy="369332"/>
          </a:xfrm>
          <a:prstGeom prst="rect">
            <a:avLst/>
          </a:prstGeom>
          <a:noFill/>
        </p:spPr>
        <p:txBody>
          <a:bodyPr wrap="none" rtlCol="0">
            <a:spAutoFit/>
          </a:bodyPr>
          <a:lstStyle/>
          <a:p>
            <a:r>
              <a:rPr lang="en-US" dirty="0"/>
              <a:t>Pie Chart :</a:t>
            </a:r>
          </a:p>
        </p:txBody>
      </p:sp>
      <p:sp>
        <p:nvSpPr>
          <p:cNvPr id="10" name="TextBox 9">
            <a:extLst>
              <a:ext uri="{FF2B5EF4-FFF2-40B4-BE49-F238E27FC236}">
                <a16:creationId xmlns:a16="http://schemas.microsoft.com/office/drawing/2014/main" id="{F911B59B-8FC5-67DE-CAD0-BE24277AA550}"/>
              </a:ext>
            </a:extLst>
          </p:cNvPr>
          <p:cNvSpPr txBox="1"/>
          <p:nvPr/>
        </p:nvSpPr>
        <p:spPr>
          <a:xfrm>
            <a:off x="7233438" y="2618168"/>
            <a:ext cx="1261692" cy="369332"/>
          </a:xfrm>
          <a:prstGeom prst="rect">
            <a:avLst/>
          </a:prstGeom>
          <a:noFill/>
        </p:spPr>
        <p:txBody>
          <a:bodyPr wrap="none" rtlCol="0">
            <a:spAutoFit/>
          </a:bodyPr>
          <a:lstStyle/>
          <a:p>
            <a:r>
              <a:rPr lang="en-US" dirty="0"/>
              <a:t>Scatter Plot</a:t>
            </a:r>
          </a:p>
        </p:txBody>
      </p:sp>
    </p:spTree>
    <p:extLst>
      <p:ext uri="{BB962C8B-B14F-4D97-AF65-F5344CB8AC3E}">
        <p14:creationId xmlns:p14="http://schemas.microsoft.com/office/powerpoint/2010/main" val="423031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4A8A563F-BEBC-5E26-CC81-95B0B5F74C70}"/>
              </a:ext>
            </a:extLst>
          </p:cNvPr>
          <p:cNvPicPr>
            <a:picLocks noChangeAspect="1"/>
          </p:cNvPicPr>
          <p:nvPr/>
        </p:nvPicPr>
        <p:blipFill>
          <a:blip r:embed="rId4"/>
          <a:stretch>
            <a:fillRect/>
          </a:stretch>
        </p:blipFill>
        <p:spPr>
          <a:xfrm>
            <a:off x="7560858" y="2807341"/>
            <a:ext cx="3724753" cy="2682594"/>
          </a:xfrm>
          <a:prstGeom prst="rect">
            <a:avLst/>
          </a:prstGeom>
        </p:spPr>
      </p:pic>
      <p:pic>
        <p:nvPicPr>
          <p:cNvPr id="6" name="Picture 5">
            <a:extLst>
              <a:ext uri="{FF2B5EF4-FFF2-40B4-BE49-F238E27FC236}">
                <a16:creationId xmlns:a16="http://schemas.microsoft.com/office/drawing/2014/main" id="{391C6B7D-B30F-E16A-5395-CF378C3C6D5A}"/>
              </a:ext>
            </a:extLst>
          </p:cNvPr>
          <p:cNvPicPr>
            <a:picLocks noChangeAspect="1"/>
          </p:cNvPicPr>
          <p:nvPr/>
        </p:nvPicPr>
        <p:blipFill>
          <a:blip r:embed="rId5"/>
          <a:stretch>
            <a:fillRect/>
          </a:stretch>
        </p:blipFill>
        <p:spPr>
          <a:xfrm>
            <a:off x="841125" y="2968841"/>
            <a:ext cx="5981351" cy="1621663"/>
          </a:xfrm>
          <a:prstGeom prst="rect">
            <a:avLst/>
          </a:prstGeom>
        </p:spPr>
      </p:pic>
      <p:sp>
        <p:nvSpPr>
          <p:cNvPr id="9" name="TextBox 8">
            <a:extLst>
              <a:ext uri="{FF2B5EF4-FFF2-40B4-BE49-F238E27FC236}">
                <a16:creationId xmlns:a16="http://schemas.microsoft.com/office/drawing/2014/main" id="{2AD57162-FC66-3DEA-BD3E-D72DDB4722EA}"/>
              </a:ext>
            </a:extLst>
          </p:cNvPr>
          <p:cNvSpPr txBox="1"/>
          <p:nvPr/>
        </p:nvSpPr>
        <p:spPr>
          <a:xfrm>
            <a:off x="763219" y="2438009"/>
            <a:ext cx="2183611" cy="369332"/>
          </a:xfrm>
          <a:prstGeom prst="rect">
            <a:avLst/>
          </a:prstGeom>
          <a:noFill/>
        </p:spPr>
        <p:txBody>
          <a:bodyPr wrap="none" rtlCol="0">
            <a:spAutoFit/>
          </a:bodyPr>
          <a:lstStyle/>
          <a:p>
            <a:r>
              <a:rPr lang="en-US" dirty="0"/>
              <a:t>Comparative Analysis</a:t>
            </a:r>
          </a:p>
        </p:txBody>
      </p:sp>
      <p:sp>
        <p:nvSpPr>
          <p:cNvPr id="11" name="TextBox 10">
            <a:extLst>
              <a:ext uri="{FF2B5EF4-FFF2-40B4-BE49-F238E27FC236}">
                <a16:creationId xmlns:a16="http://schemas.microsoft.com/office/drawing/2014/main" id="{6196E778-F186-20BA-B1A6-7438709C4935}"/>
              </a:ext>
            </a:extLst>
          </p:cNvPr>
          <p:cNvSpPr txBox="1"/>
          <p:nvPr/>
        </p:nvSpPr>
        <p:spPr>
          <a:xfrm>
            <a:off x="7885571" y="2372512"/>
            <a:ext cx="1994520" cy="369332"/>
          </a:xfrm>
          <a:prstGeom prst="rect">
            <a:avLst/>
          </a:prstGeom>
          <a:noFill/>
        </p:spPr>
        <p:txBody>
          <a:bodyPr wrap="none" rtlCol="0">
            <a:spAutoFit/>
          </a:bodyPr>
          <a:lstStyle/>
          <a:p>
            <a:r>
              <a:rPr lang="en-US" dirty="0"/>
              <a:t>Comparison Graph</a:t>
            </a:r>
          </a:p>
        </p:txBody>
      </p:sp>
    </p:spTree>
    <p:extLst>
      <p:ext uri="{BB962C8B-B14F-4D97-AF65-F5344CB8AC3E}">
        <p14:creationId xmlns:p14="http://schemas.microsoft.com/office/powerpoint/2010/main" val="16305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982231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above graph we can understand that VLEO launch side has high success rate comparatively.</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04BAFFF6-49E4-D8B1-EF52-0E0CA99DC1A3}"/>
              </a:ext>
            </a:extLst>
          </p:cNvPr>
          <p:cNvPicPr>
            <a:picLocks noChangeAspect="1"/>
          </p:cNvPicPr>
          <p:nvPr/>
        </p:nvPicPr>
        <p:blipFill>
          <a:blip r:embed="rId3"/>
          <a:stretch>
            <a:fillRect/>
          </a:stretch>
        </p:blipFill>
        <p:spPr>
          <a:xfrm>
            <a:off x="1504709" y="1637009"/>
            <a:ext cx="7772400" cy="244712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1013017"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scatter plot we can understand most of the launch sites were used to launch low weight payloads and the payloads above 10,000 mass have a high success rate.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6EB14D1-51FB-8A94-442C-1FA0FE1473DB}"/>
              </a:ext>
            </a:extLst>
          </p:cNvPr>
          <p:cNvPicPr>
            <a:picLocks noChangeAspect="1"/>
          </p:cNvPicPr>
          <p:nvPr/>
        </p:nvPicPr>
        <p:blipFill>
          <a:blip r:embed="rId3"/>
          <a:stretch>
            <a:fillRect/>
          </a:stretch>
        </p:blipFill>
        <p:spPr>
          <a:xfrm>
            <a:off x="565105" y="1909327"/>
            <a:ext cx="11061790" cy="206622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9716652" cy="381158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above bar chart we can understand that the launch site ‘SO’ have zero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B25861F8-D27D-9C41-C59F-1BB53E6A13AE}"/>
              </a:ext>
            </a:extLst>
          </p:cNvPr>
          <p:cNvPicPr>
            <a:picLocks noChangeAspect="1"/>
          </p:cNvPicPr>
          <p:nvPr/>
        </p:nvPicPr>
        <p:blipFill>
          <a:blip r:embed="rId3"/>
          <a:stretch>
            <a:fillRect/>
          </a:stretch>
        </p:blipFill>
        <p:spPr>
          <a:xfrm>
            <a:off x="770011" y="1550334"/>
            <a:ext cx="4203193" cy="317160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687961"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above scatter plot we can understand that as the flight number increases the success rate is also more or less comparatively higher.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57092509-CEBD-6906-9FE5-D9923CA9E85B}"/>
              </a:ext>
            </a:extLst>
          </p:cNvPr>
          <p:cNvPicPr>
            <a:picLocks noChangeAspect="1"/>
          </p:cNvPicPr>
          <p:nvPr/>
        </p:nvPicPr>
        <p:blipFill>
          <a:blip r:embed="rId3"/>
          <a:stretch>
            <a:fillRect/>
          </a:stretch>
        </p:blipFill>
        <p:spPr>
          <a:xfrm>
            <a:off x="1076445" y="1706456"/>
            <a:ext cx="9444942" cy="278057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10179640"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above graph we can understand that most of the payload were of lower mass comparatively.</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D783486-7139-E18F-66C6-0EA17313C674}"/>
              </a:ext>
            </a:extLst>
          </p:cNvPr>
          <p:cNvPicPr>
            <a:picLocks noChangeAspect="1"/>
          </p:cNvPicPr>
          <p:nvPr/>
        </p:nvPicPr>
        <p:blipFill>
          <a:blip r:embed="rId3"/>
          <a:stretch>
            <a:fillRect/>
          </a:stretch>
        </p:blipFill>
        <p:spPr>
          <a:xfrm>
            <a:off x="942371" y="1660158"/>
            <a:ext cx="10343239" cy="29102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6"/>
            <a:ext cx="10515599" cy="424959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From the above graph we can understand that the success rate is gradually increasing every year.</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E6BDE920-9816-AE10-1125-A6FF3FF2ADE7}"/>
              </a:ext>
            </a:extLst>
          </p:cNvPr>
          <p:cNvPicPr>
            <a:picLocks noChangeAspect="1"/>
          </p:cNvPicPr>
          <p:nvPr/>
        </p:nvPicPr>
        <p:blipFill>
          <a:blip r:embed="rId3"/>
          <a:stretch>
            <a:fillRect/>
          </a:stretch>
        </p:blipFill>
        <p:spPr>
          <a:xfrm>
            <a:off x="1198274" y="1488874"/>
            <a:ext cx="4450172" cy="352163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DISTINCT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from space01;</a:t>
            </a:r>
          </a:p>
          <a:p>
            <a:pPr>
              <a:lnSpc>
                <a:spcPct val="100000"/>
              </a:lnSpc>
              <a:spcBef>
                <a:spcPts val="1400"/>
              </a:spcBef>
            </a:pPr>
            <a:r>
              <a:rPr lang="en-US" sz="2200" dirty="0">
                <a:solidFill>
                  <a:schemeClr val="accent3">
                    <a:lumMod val="25000"/>
                  </a:schemeClr>
                </a:solidFill>
                <a:latin typeface="Abadi" panose="020B0604020104020204" pitchFamily="34" charset="0"/>
              </a:rPr>
              <a:t>We can understand that there are four unique launch sites in the given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8" name="Table 7">
            <a:extLst>
              <a:ext uri="{FF2B5EF4-FFF2-40B4-BE49-F238E27FC236}">
                <a16:creationId xmlns:a16="http://schemas.microsoft.com/office/drawing/2014/main" id="{AFA3C30A-4ED0-1ABB-98F5-AB1848CE5A6E}"/>
              </a:ext>
            </a:extLst>
          </p:cNvPr>
          <p:cNvGraphicFramePr>
            <a:graphicFrameLocks noGrp="1"/>
          </p:cNvGraphicFramePr>
          <p:nvPr>
            <p:extLst>
              <p:ext uri="{D42A27DB-BD31-4B8C-83A1-F6EECF244321}">
                <p14:modId xmlns:p14="http://schemas.microsoft.com/office/powerpoint/2010/main" val="1815375339"/>
              </p:ext>
            </p:extLst>
          </p:nvPr>
        </p:nvGraphicFramePr>
        <p:xfrm>
          <a:off x="927087" y="1575377"/>
          <a:ext cx="1498627" cy="2210763"/>
        </p:xfrm>
        <a:graphic>
          <a:graphicData uri="http://schemas.openxmlformats.org/drawingml/2006/table">
            <a:tbl>
              <a:tblPr/>
              <a:tblGrid>
                <a:gridCol w="1498627">
                  <a:extLst>
                    <a:ext uri="{9D8B030D-6E8A-4147-A177-3AD203B41FA5}">
                      <a16:colId xmlns:a16="http://schemas.microsoft.com/office/drawing/2014/main" val="2709259303"/>
                    </a:ext>
                  </a:extLst>
                </a:gridCol>
              </a:tblGrid>
              <a:tr h="483371">
                <a:tc>
                  <a:txBody>
                    <a:bodyPr/>
                    <a:lstStyle/>
                    <a:p>
                      <a:pPr algn="r" fontAlgn="ctr"/>
                      <a:r>
                        <a:rPr lang="en-IN" b="0" dirty="0">
                          <a:effectLst/>
                        </a:rPr>
                        <a:t> </a:t>
                      </a:r>
                      <a:r>
                        <a:rPr lang="en-IN" b="0" dirty="0" err="1">
                          <a:effectLst/>
                        </a:rPr>
                        <a:t>launch_site</a:t>
                      </a:r>
                      <a:endParaRPr lang="en-IN" b="0" dirty="0">
                        <a:effectLst/>
                      </a:endParaRPr>
                    </a:p>
                  </a:txBody>
                  <a:tcPr marL="76200" marR="76200" marT="38100" marB="38100" anchor="ctr">
                    <a:lnL>
                      <a:noFill/>
                    </a:lnL>
                    <a:lnR>
                      <a:noFill/>
                    </a:lnR>
                    <a:lnT>
                      <a:noFill/>
                    </a:lnT>
                    <a:lnB>
                      <a:noFill/>
                    </a:lnB>
                  </a:tcPr>
                </a:tc>
                <a:extLst>
                  <a:ext uri="{0D108BD9-81ED-4DB2-BD59-A6C34878D82A}">
                    <a16:rowId xmlns:a16="http://schemas.microsoft.com/office/drawing/2014/main" val="3337300766"/>
                  </a:ext>
                </a:extLst>
              </a:tr>
              <a:tr h="431848">
                <a:tc>
                  <a:txBody>
                    <a:bodyPr/>
                    <a:lstStyle/>
                    <a:p>
                      <a:r>
                        <a:rPr lang="en-IN">
                          <a:effectLst/>
                        </a:rPr>
                        <a:t>CCAFS LC-40</a:t>
                      </a:r>
                    </a:p>
                  </a:txBody>
                  <a:tcPr marL="76200" marR="76200" marT="38100" marB="38100" anchor="ctr">
                    <a:lnL>
                      <a:noFill/>
                    </a:lnL>
                    <a:lnR>
                      <a:noFill/>
                    </a:lnR>
                    <a:lnT>
                      <a:noFill/>
                    </a:lnT>
                    <a:lnB>
                      <a:noFill/>
                    </a:lnB>
                  </a:tcPr>
                </a:tc>
                <a:extLst>
                  <a:ext uri="{0D108BD9-81ED-4DB2-BD59-A6C34878D82A}">
                    <a16:rowId xmlns:a16="http://schemas.microsoft.com/office/drawing/2014/main" val="2195617660"/>
                  </a:ext>
                </a:extLst>
              </a:tr>
              <a:tr h="431848">
                <a:tc>
                  <a:txBody>
                    <a:bodyPr/>
                    <a:lstStyle/>
                    <a:p>
                      <a:r>
                        <a:rPr lang="en-IN">
                          <a:effectLst/>
                        </a:rPr>
                        <a:t>CCAFS SLC-40</a:t>
                      </a:r>
                    </a:p>
                  </a:txBody>
                  <a:tcPr marL="76200" marR="76200" marT="38100" marB="38100" anchor="ctr">
                    <a:lnL>
                      <a:noFill/>
                    </a:lnL>
                    <a:lnR>
                      <a:noFill/>
                    </a:lnR>
                    <a:lnT>
                      <a:noFill/>
                    </a:lnT>
                    <a:lnB>
                      <a:noFill/>
                    </a:lnB>
                  </a:tcPr>
                </a:tc>
                <a:extLst>
                  <a:ext uri="{0D108BD9-81ED-4DB2-BD59-A6C34878D82A}">
                    <a16:rowId xmlns:a16="http://schemas.microsoft.com/office/drawing/2014/main" val="1413519266"/>
                  </a:ext>
                </a:extLst>
              </a:tr>
              <a:tr h="431848">
                <a:tc>
                  <a:txBody>
                    <a:bodyPr/>
                    <a:lstStyle/>
                    <a:p>
                      <a:r>
                        <a:rPr lang="en-IN">
                          <a:effectLst/>
                        </a:rPr>
                        <a:t>KSC LC-39A</a:t>
                      </a:r>
                    </a:p>
                  </a:txBody>
                  <a:tcPr marL="76200" marR="76200" marT="38100" marB="38100" anchor="ctr">
                    <a:lnL>
                      <a:noFill/>
                    </a:lnL>
                    <a:lnR>
                      <a:noFill/>
                    </a:lnR>
                    <a:lnT>
                      <a:noFill/>
                    </a:lnT>
                    <a:lnB>
                      <a:noFill/>
                    </a:lnB>
                  </a:tcPr>
                </a:tc>
                <a:extLst>
                  <a:ext uri="{0D108BD9-81ED-4DB2-BD59-A6C34878D82A}">
                    <a16:rowId xmlns:a16="http://schemas.microsoft.com/office/drawing/2014/main" val="2801624236"/>
                  </a:ext>
                </a:extLst>
              </a:tr>
              <a:tr h="431848">
                <a:tc>
                  <a:txBody>
                    <a:bodyPr/>
                    <a:lstStyle/>
                    <a:p>
                      <a:r>
                        <a:rPr lang="en-IN" dirty="0">
                          <a:effectLst/>
                        </a:rPr>
                        <a:t>VAFB SLC-4E</a:t>
                      </a:r>
                    </a:p>
                  </a:txBody>
                  <a:tcPr marL="76200" marR="76200" marT="38100" marB="38100" anchor="ctr">
                    <a:lnL>
                      <a:noFill/>
                    </a:lnL>
                    <a:lnR>
                      <a:noFill/>
                    </a:lnR>
                    <a:lnT>
                      <a:noFill/>
                    </a:lnT>
                    <a:lnB>
                      <a:noFill/>
                    </a:lnB>
                  </a:tcPr>
                </a:tc>
                <a:extLst>
                  <a:ext uri="{0D108BD9-81ED-4DB2-BD59-A6C34878D82A}">
                    <a16:rowId xmlns:a16="http://schemas.microsoft.com/office/drawing/2014/main" val="2780432346"/>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6433" y="4143681"/>
            <a:ext cx="9745589" cy="435133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sql</a:t>
            </a:r>
            <a:r>
              <a:rPr lang="en-US" sz="2200" dirty="0">
                <a:solidFill>
                  <a:schemeClr val="accent3">
                    <a:lumMod val="25000"/>
                  </a:schemeClr>
                </a:solidFill>
                <a:latin typeface="Abadi" panose="020B0604020104020204" pitchFamily="34" charset="0"/>
              </a:rPr>
              <a:t> SELECT * from space01 where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LIKE ‘CCA%’ limit 5;</a:t>
            </a:r>
          </a:p>
          <a:p>
            <a:pPr>
              <a:lnSpc>
                <a:spcPct val="100000"/>
              </a:lnSpc>
              <a:spcBef>
                <a:spcPts val="1400"/>
              </a:spcBef>
            </a:pPr>
            <a:r>
              <a:rPr lang="en-US" sz="2200" dirty="0">
                <a:solidFill>
                  <a:schemeClr val="accent3">
                    <a:lumMod val="25000"/>
                  </a:schemeClr>
                </a:solidFill>
                <a:latin typeface="Abadi" panose="020B0604020104020204" pitchFamily="34" charset="0"/>
              </a:rPr>
              <a:t>We can </a:t>
            </a:r>
            <a:r>
              <a:rPr lang="en-US" sz="2200" dirty="0" err="1">
                <a:solidFill>
                  <a:schemeClr val="accent3">
                    <a:lumMod val="25000"/>
                  </a:schemeClr>
                </a:solidFill>
                <a:latin typeface="Abadi" panose="020B0604020104020204" pitchFamily="34" charset="0"/>
              </a:rPr>
              <a:t>undertand</a:t>
            </a:r>
            <a:r>
              <a:rPr lang="en-US" sz="2200" dirty="0">
                <a:solidFill>
                  <a:schemeClr val="accent3">
                    <a:lumMod val="25000"/>
                  </a:schemeClr>
                </a:solidFill>
                <a:latin typeface="Abadi" panose="020B0604020104020204" pitchFamily="34" charset="0"/>
              </a:rPr>
              <a:t> that the launch site starts with </a:t>
            </a:r>
            <a:r>
              <a:rPr lang="en-US" sz="2200" dirty="0" err="1">
                <a:solidFill>
                  <a:schemeClr val="accent3">
                    <a:lumMod val="25000"/>
                  </a:schemeClr>
                </a:solidFill>
                <a:latin typeface="Abadi" panose="020B0604020104020204" pitchFamily="34" charset="0"/>
              </a:rPr>
              <a:t>cca</a:t>
            </a:r>
            <a:r>
              <a:rPr lang="en-US" sz="2200" dirty="0">
                <a:solidFill>
                  <a:schemeClr val="accent3">
                    <a:lumMod val="25000"/>
                  </a:schemeClr>
                </a:solidFill>
                <a:latin typeface="Abadi" panose="020B0604020104020204" pitchFamily="34" charset="0"/>
              </a:rPr>
              <a:t> are usually weight less.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6C1AC8DA-9614-1F87-AFC2-8DDB65324F73}"/>
              </a:ext>
            </a:extLst>
          </p:cNvPr>
          <p:cNvGraphicFramePr>
            <a:graphicFrameLocks noGrp="1"/>
          </p:cNvGraphicFramePr>
          <p:nvPr>
            <p:extLst>
              <p:ext uri="{D42A27DB-BD31-4B8C-83A1-F6EECF244321}">
                <p14:modId xmlns:p14="http://schemas.microsoft.com/office/powerpoint/2010/main" val="4121108475"/>
              </p:ext>
            </p:extLst>
          </p:nvPr>
        </p:nvGraphicFramePr>
        <p:xfrm>
          <a:off x="381965" y="1411061"/>
          <a:ext cx="11621000" cy="2380520"/>
        </p:xfrm>
        <a:graphic>
          <a:graphicData uri="http://schemas.openxmlformats.org/drawingml/2006/table">
            <a:tbl>
              <a:tblPr/>
              <a:tblGrid>
                <a:gridCol w="1162100">
                  <a:extLst>
                    <a:ext uri="{9D8B030D-6E8A-4147-A177-3AD203B41FA5}">
                      <a16:colId xmlns:a16="http://schemas.microsoft.com/office/drawing/2014/main" val="2179771204"/>
                    </a:ext>
                  </a:extLst>
                </a:gridCol>
                <a:gridCol w="1162100">
                  <a:extLst>
                    <a:ext uri="{9D8B030D-6E8A-4147-A177-3AD203B41FA5}">
                      <a16:colId xmlns:a16="http://schemas.microsoft.com/office/drawing/2014/main" val="1530783704"/>
                    </a:ext>
                  </a:extLst>
                </a:gridCol>
                <a:gridCol w="1162100">
                  <a:extLst>
                    <a:ext uri="{9D8B030D-6E8A-4147-A177-3AD203B41FA5}">
                      <a16:colId xmlns:a16="http://schemas.microsoft.com/office/drawing/2014/main" val="3653239461"/>
                    </a:ext>
                  </a:extLst>
                </a:gridCol>
                <a:gridCol w="1162100">
                  <a:extLst>
                    <a:ext uri="{9D8B030D-6E8A-4147-A177-3AD203B41FA5}">
                      <a16:colId xmlns:a16="http://schemas.microsoft.com/office/drawing/2014/main" val="2966479522"/>
                    </a:ext>
                  </a:extLst>
                </a:gridCol>
                <a:gridCol w="1162100">
                  <a:extLst>
                    <a:ext uri="{9D8B030D-6E8A-4147-A177-3AD203B41FA5}">
                      <a16:colId xmlns:a16="http://schemas.microsoft.com/office/drawing/2014/main" val="3835932409"/>
                    </a:ext>
                  </a:extLst>
                </a:gridCol>
                <a:gridCol w="1162100">
                  <a:extLst>
                    <a:ext uri="{9D8B030D-6E8A-4147-A177-3AD203B41FA5}">
                      <a16:colId xmlns:a16="http://schemas.microsoft.com/office/drawing/2014/main" val="1842538322"/>
                    </a:ext>
                  </a:extLst>
                </a:gridCol>
                <a:gridCol w="1162100">
                  <a:extLst>
                    <a:ext uri="{9D8B030D-6E8A-4147-A177-3AD203B41FA5}">
                      <a16:colId xmlns:a16="http://schemas.microsoft.com/office/drawing/2014/main" val="2466741515"/>
                    </a:ext>
                  </a:extLst>
                </a:gridCol>
                <a:gridCol w="1162100">
                  <a:extLst>
                    <a:ext uri="{9D8B030D-6E8A-4147-A177-3AD203B41FA5}">
                      <a16:colId xmlns:a16="http://schemas.microsoft.com/office/drawing/2014/main" val="2198730664"/>
                    </a:ext>
                  </a:extLst>
                </a:gridCol>
                <a:gridCol w="1162100">
                  <a:extLst>
                    <a:ext uri="{9D8B030D-6E8A-4147-A177-3AD203B41FA5}">
                      <a16:colId xmlns:a16="http://schemas.microsoft.com/office/drawing/2014/main" val="2064955636"/>
                    </a:ext>
                  </a:extLst>
                </a:gridCol>
                <a:gridCol w="1162100">
                  <a:extLst>
                    <a:ext uri="{9D8B030D-6E8A-4147-A177-3AD203B41FA5}">
                      <a16:colId xmlns:a16="http://schemas.microsoft.com/office/drawing/2014/main" val="654563140"/>
                    </a:ext>
                  </a:extLst>
                </a:gridCol>
              </a:tblGrid>
              <a:tr h="249707">
                <a:tc>
                  <a:txBody>
                    <a:bodyPr/>
                    <a:lstStyle/>
                    <a:p>
                      <a:pPr algn="r" fontAlgn="ctr"/>
                      <a:r>
                        <a:rPr lang="en-IN" sz="1100" b="0" dirty="0">
                          <a:effectLst/>
                        </a:rPr>
                        <a:t>DATE</a:t>
                      </a:r>
                    </a:p>
                  </a:txBody>
                  <a:tcPr marL="47092" marR="47092" marT="23546" marB="23546" anchor="ctr">
                    <a:lnL>
                      <a:noFill/>
                    </a:lnL>
                    <a:lnR>
                      <a:noFill/>
                    </a:lnR>
                    <a:lnT>
                      <a:noFill/>
                    </a:lnT>
                    <a:lnB>
                      <a:noFill/>
                    </a:lnB>
                  </a:tcPr>
                </a:tc>
                <a:tc>
                  <a:txBody>
                    <a:bodyPr/>
                    <a:lstStyle/>
                    <a:p>
                      <a:pPr algn="r" fontAlgn="ctr"/>
                      <a:r>
                        <a:rPr lang="en-IN" sz="1100" b="0" dirty="0">
                          <a:effectLst/>
                        </a:rPr>
                        <a:t>time__</a:t>
                      </a:r>
                      <a:r>
                        <a:rPr lang="en-IN" sz="1100" b="0" dirty="0" err="1">
                          <a:effectLst/>
                        </a:rPr>
                        <a:t>utc</a:t>
                      </a:r>
                      <a:r>
                        <a:rPr lang="en-IN" sz="1100" b="0" dirty="0">
                          <a:effectLst/>
                        </a:rPr>
                        <a:t>_</a:t>
                      </a:r>
                    </a:p>
                  </a:txBody>
                  <a:tcPr marL="47092" marR="47092" marT="23546" marB="23546" anchor="ctr">
                    <a:lnL>
                      <a:noFill/>
                    </a:lnL>
                    <a:lnR>
                      <a:noFill/>
                    </a:lnR>
                    <a:lnT>
                      <a:noFill/>
                    </a:lnT>
                    <a:lnB>
                      <a:noFill/>
                    </a:lnB>
                  </a:tcPr>
                </a:tc>
                <a:tc>
                  <a:txBody>
                    <a:bodyPr/>
                    <a:lstStyle/>
                    <a:p>
                      <a:pPr algn="r" fontAlgn="ctr"/>
                      <a:r>
                        <a:rPr lang="en-IN" sz="1100" b="0">
                          <a:effectLst/>
                        </a:rPr>
                        <a:t>booster_version</a:t>
                      </a:r>
                    </a:p>
                  </a:txBody>
                  <a:tcPr marL="47092" marR="47092" marT="23546" marB="23546" anchor="ctr">
                    <a:lnL>
                      <a:noFill/>
                    </a:lnL>
                    <a:lnR>
                      <a:noFill/>
                    </a:lnR>
                    <a:lnT>
                      <a:noFill/>
                    </a:lnT>
                    <a:lnB>
                      <a:noFill/>
                    </a:lnB>
                  </a:tcPr>
                </a:tc>
                <a:tc>
                  <a:txBody>
                    <a:bodyPr/>
                    <a:lstStyle/>
                    <a:p>
                      <a:pPr algn="r" fontAlgn="ctr"/>
                      <a:r>
                        <a:rPr lang="en-IN" sz="1100" b="0">
                          <a:effectLst/>
                        </a:rPr>
                        <a:t>launch_site</a:t>
                      </a:r>
                    </a:p>
                  </a:txBody>
                  <a:tcPr marL="47092" marR="47092" marT="23546" marB="23546" anchor="ctr">
                    <a:lnL>
                      <a:noFill/>
                    </a:lnL>
                    <a:lnR>
                      <a:noFill/>
                    </a:lnR>
                    <a:lnT>
                      <a:noFill/>
                    </a:lnT>
                    <a:lnB>
                      <a:noFill/>
                    </a:lnB>
                  </a:tcPr>
                </a:tc>
                <a:tc>
                  <a:txBody>
                    <a:bodyPr/>
                    <a:lstStyle/>
                    <a:p>
                      <a:pPr algn="r" fontAlgn="ctr"/>
                      <a:r>
                        <a:rPr lang="en-IN" sz="1100" b="0">
                          <a:effectLst/>
                        </a:rPr>
                        <a:t>payload</a:t>
                      </a:r>
                    </a:p>
                  </a:txBody>
                  <a:tcPr marL="47092" marR="47092" marT="23546" marB="23546" anchor="ctr">
                    <a:lnL>
                      <a:noFill/>
                    </a:lnL>
                    <a:lnR>
                      <a:noFill/>
                    </a:lnR>
                    <a:lnT>
                      <a:noFill/>
                    </a:lnT>
                    <a:lnB>
                      <a:noFill/>
                    </a:lnB>
                  </a:tcPr>
                </a:tc>
                <a:tc>
                  <a:txBody>
                    <a:bodyPr/>
                    <a:lstStyle/>
                    <a:p>
                      <a:pPr algn="r" fontAlgn="ctr"/>
                      <a:r>
                        <a:rPr lang="en-IN" sz="1100" b="0" dirty="0" err="1">
                          <a:effectLst/>
                        </a:rPr>
                        <a:t>payload_mass__kg</a:t>
                      </a:r>
                      <a:r>
                        <a:rPr lang="en-IN" sz="1100" b="0" dirty="0">
                          <a:effectLst/>
                        </a:rPr>
                        <a:t>_</a:t>
                      </a:r>
                    </a:p>
                  </a:txBody>
                  <a:tcPr marL="47092" marR="47092" marT="23546" marB="23546" anchor="ctr">
                    <a:lnL>
                      <a:noFill/>
                    </a:lnL>
                    <a:lnR>
                      <a:noFill/>
                    </a:lnR>
                    <a:lnT>
                      <a:noFill/>
                    </a:lnT>
                    <a:lnB>
                      <a:noFill/>
                    </a:lnB>
                  </a:tcPr>
                </a:tc>
                <a:tc>
                  <a:txBody>
                    <a:bodyPr/>
                    <a:lstStyle/>
                    <a:p>
                      <a:pPr algn="r" fontAlgn="ctr"/>
                      <a:r>
                        <a:rPr lang="en-IN" sz="1100" b="0">
                          <a:effectLst/>
                        </a:rPr>
                        <a:t>orbit</a:t>
                      </a:r>
                    </a:p>
                  </a:txBody>
                  <a:tcPr marL="47092" marR="47092" marT="23546" marB="23546" anchor="ctr">
                    <a:lnL>
                      <a:noFill/>
                    </a:lnL>
                    <a:lnR>
                      <a:noFill/>
                    </a:lnR>
                    <a:lnT>
                      <a:noFill/>
                    </a:lnT>
                    <a:lnB>
                      <a:noFill/>
                    </a:lnB>
                  </a:tcPr>
                </a:tc>
                <a:tc>
                  <a:txBody>
                    <a:bodyPr/>
                    <a:lstStyle/>
                    <a:p>
                      <a:pPr algn="r" fontAlgn="ctr"/>
                      <a:r>
                        <a:rPr lang="en-IN" sz="1100" b="0">
                          <a:effectLst/>
                        </a:rPr>
                        <a:t>customer</a:t>
                      </a:r>
                    </a:p>
                  </a:txBody>
                  <a:tcPr marL="47092" marR="47092" marT="23546" marB="23546" anchor="ctr">
                    <a:lnL>
                      <a:noFill/>
                    </a:lnL>
                    <a:lnR>
                      <a:noFill/>
                    </a:lnR>
                    <a:lnT>
                      <a:noFill/>
                    </a:lnT>
                    <a:lnB>
                      <a:noFill/>
                    </a:lnB>
                  </a:tcPr>
                </a:tc>
                <a:tc>
                  <a:txBody>
                    <a:bodyPr/>
                    <a:lstStyle/>
                    <a:p>
                      <a:pPr algn="r" fontAlgn="ctr"/>
                      <a:r>
                        <a:rPr lang="en-IN" sz="1100" b="0">
                          <a:effectLst/>
                        </a:rPr>
                        <a:t>mission_outcome</a:t>
                      </a:r>
                    </a:p>
                  </a:txBody>
                  <a:tcPr marL="47092" marR="47092" marT="23546" marB="23546" anchor="ctr">
                    <a:lnL>
                      <a:noFill/>
                    </a:lnL>
                    <a:lnR>
                      <a:noFill/>
                    </a:lnR>
                    <a:lnT>
                      <a:noFill/>
                    </a:lnT>
                    <a:lnB>
                      <a:noFill/>
                    </a:lnB>
                  </a:tcPr>
                </a:tc>
                <a:tc>
                  <a:txBody>
                    <a:bodyPr/>
                    <a:lstStyle/>
                    <a:p>
                      <a:pPr algn="r" fontAlgn="ctr"/>
                      <a:r>
                        <a:rPr lang="en-IN" sz="1100" b="0">
                          <a:effectLst/>
                        </a:rPr>
                        <a:t>landing__outcome</a:t>
                      </a:r>
                    </a:p>
                  </a:txBody>
                  <a:tcPr marL="47092" marR="47092" marT="23546" marB="23546" anchor="ctr">
                    <a:lnL>
                      <a:noFill/>
                    </a:lnL>
                    <a:lnR>
                      <a:noFill/>
                    </a:lnR>
                    <a:lnT>
                      <a:noFill/>
                    </a:lnT>
                    <a:lnB>
                      <a:noFill/>
                    </a:lnB>
                  </a:tcPr>
                </a:tc>
                <a:extLst>
                  <a:ext uri="{0D108BD9-81ED-4DB2-BD59-A6C34878D82A}">
                    <a16:rowId xmlns:a16="http://schemas.microsoft.com/office/drawing/2014/main" val="992546220"/>
                  </a:ext>
                </a:extLst>
              </a:tr>
              <a:tr h="468660">
                <a:tc>
                  <a:txBody>
                    <a:bodyPr/>
                    <a:lstStyle/>
                    <a:p>
                      <a:r>
                        <a:rPr lang="en-IN" sz="1100" dirty="0">
                          <a:effectLst/>
                        </a:rPr>
                        <a:t>04-06-2010</a:t>
                      </a:r>
                    </a:p>
                  </a:txBody>
                  <a:tcPr marL="47092" marR="47092" marT="23546" marB="23546" anchor="ctr">
                    <a:lnL>
                      <a:noFill/>
                    </a:lnL>
                    <a:lnR>
                      <a:noFill/>
                    </a:lnR>
                    <a:lnT>
                      <a:noFill/>
                    </a:lnT>
                    <a:lnB>
                      <a:noFill/>
                    </a:lnB>
                  </a:tcPr>
                </a:tc>
                <a:tc>
                  <a:txBody>
                    <a:bodyPr/>
                    <a:lstStyle/>
                    <a:p>
                      <a:r>
                        <a:rPr lang="en-IN" sz="1100">
                          <a:effectLst/>
                        </a:rPr>
                        <a:t>18:45:00</a:t>
                      </a:r>
                    </a:p>
                  </a:txBody>
                  <a:tcPr marL="47092" marR="47092" marT="23546" marB="23546" anchor="ctr">
                    <a:lnL>
                      <a:noFill/>
                    </a:lnL>
                    <a:lnR>
                      <a:noFill/>
                    </a:lnR>
                    <a:lnT>
                      <a:noFill/>
                    </a:lnT>
                    <a:lnB>
                      <a:noFill/>
                    </a:lnB>
                  </a:tcPr>
                </a:tc>
                <a:tc>
                  <a:txBody>
                    <a:bodyPr/>
                    <a:lstStyle/>
                    <a:p>
                      <a:r>
                        <a:rPr lang="en-IN" sz="1100">
                          <a:effectLst/>
                        </a:rPr>
                        <a:t>F9 v1.0 B0003</a:t>
                      </a:r>
                    </a:p>
                  </a:txBody>
                  <a:tcPr marL="47092" marR="47092" marT="23546" marB="23546" anchor="ctr">
                    <a:lnL>
                      <a:noFill/>
                    </a:lnL>
                    <a:lnR>
                      <a:noFill/>
                    </a:lnR>
                    <a:lnT>
                      <a:noFill/>
                    </a:lnT>
                    <a:lnB>
                      <a:noFill/>
                    </a:lnB>
                  </a:tcPr>
                </a:tc>
                <a:tc>
                  <a:txBody>
                    <a:bodyPr/>
                    <a:lstStyle/>
                    <a:p>
                      <a:r>
                        <a:rPr lang="en-IN" sz="1100">
                          <a:effectLst/>
                        </a:rPr>
                        <a:t>CCAFS LC-40</a:t>
                      </a:r>
                    </a:p>
                  </a:txBody>
                  <a:tcPr marL="47092" marR="47092" marT="23546" marB="23546" anchor="ctr">
                    <a:lnL>
                      <a:noFill/>
                    </a:lnL>
                    <a:lnR>
                      <a:noFill/>
                    </a:lnR>
                    <a:lnT>
                      <a:noFill/>
                    </a:lnT>
                    <a:lnB>
                      <a:noFill/>
                    </a:lnB>
                  </a:tcPr>
                </a:tc>
                <a:tc>
                  <a:txBody>
                    <a:bodyPr/>
                    <a:lstStyle/>
                    <a:p>
                      <a:r>
                        <a:rPr lang="en-IN" sz="1100">
                          <a:effectLst/>
                        </a:rPr>
                        <a:t>Dragon Spacecraft Qualification Unit</a:t>
                      </a:r>
                    </a:p>
                  </a:txBody>
                  <a:tcPr marL="47092" marR="47092" marT="23546" marB="23546" anchor="ctr">
                    <a:lnL>
                      <a:noFill/>
                    </a:lnL>
                    <a:lnR>
                      <a:noFill/>
                    </a:lnR>
                    <a:lnT>
                      <a:noFill/>
                    </a:lnT>
                    <a:lnB>
                      <a:noFill/>
                    </a:lnB>
                  </a:tcPr>
                </a:tc>
                <a:tc>
                  <a:txBody>
                    <a:bodyPr/>
                    <a:lstStyle/>
                    <a:p>
                      <a:r>
                        <a:rPr lang="en-IN" sz="1100">
                          <a:effectLst/>
                        </a:rPr>
                        <a:t>0</a:t>
                      </a:r>
                    </a:p>
                  </a:txBody>
                  <a:tcPr marL="47092" marR="47092" marT="23546" marB="23546" anchor="ctr">
                    <a:lnL>
                      <a:noFill/>
                    </a:lnL>
                    <a:lnR>
                      <a:noFill/>
                    </a:lnR>
                    <a:lnT>
                      <a:noFill/>
                    </a:lnT>
                    <a:lnB>
                      <a:noFill/>
                    </a:lnB>
                  </a:tcPr>
                </a:tc>
                <a:tc>
                  <a:txBody>
                    <a:bodyPr/>
                    <a:lstStyle/>
                    <a:p>
                      <a:r>
                        <a:rPr lang="en-IN" sz="1100">
                          <a:effectLst/>
                        </a:rPr>
                        <a:t>LEO</a:t>
                      </a:r>
                    </a:p>
                  </a:txBody>
                  <a:tcPr marL="47092" marR="47092" marT="23546" marB="23546" anchor="ctr">
                    <a:lnL>
                      <a:noFill/>
                    </a:lnL>
                    <a:lnR>
                      <a:noFill/>
                    </a:lnR>
                    <a:lnT>
                      <a:noFill/>
                    </a:lnT>
                    <a:lnB>
                      <a:noFill/>
                    </a:lnB>
                  </a:tcPr>
                </a:tc>
                <a:tc>
                  <a:txBody>
                    <a:bodyPr/>
                    <a:lstStyle/>
                    <a:p>
                      <a:r>
                        <a:rPr lang="en-IN" sz="1100">
                          <a:effectLst/>
                        </a:rPr>
                        <a:t>SpaceX</a:t>
                      </a:r>
                    </a:p>
                  </a:txBody>
                  <a:tcPr marL="47092" marR="47092" marT="23546" marB="23546" anchor="ctr">
                    <a:lnL>
                      <a:noFill/>
                    </a:lnL>
                    <a:lnR>
                      <a:noFill/>
                    </a:lnR>
                    <a:lnT>
                      <a:noFill/>
                    </a:lnT>
                    <a:lnB>
                      <a:noFill/>
                    </a:lnB>
                  </a:tcPr>
                </a:tc>
                <a:tc>
                  <a:txBody>
                    <a:bodyPr/>
                    <a:lstStyle/>
                    <a:p>
                      <a:r>
                        <a:rPr lang="en-IN" sz="1100">
                          <a:effectLst/>
                        </a:rPr>
                        <a:t>Success</a:t>
                      </a:r>
                    </a:p>
                  </a:txBody>
                  <a:tcPr marL="47092" marR="47092" marT="23546" marB="23546" anchor="ctr">
                    <a:lnL>
                      <a:noFill/>
                    </a:lnL>
                    <a:lnR>
                      <a:noFill/>
                    </a:lnR>
                    <a:lnT>
                      <a:noFill/>
                    </a:lnT>
                    <a:lnB>
                      <a:noFill/>
                    </a:lnB>
                  </a:tcPr>
                </a:tc>
                <a:tc>
                  <a:txBody>
                    <a:bodyPr/>
                    <a:lstStyle/>
                    <a:p>
                      <a:r>
                        <a:rPr lang="en-IN" sz="1100" dirty="0">
                          <a:effectLst/>
                        </a:rPr>
                        <a:t>Failure (parachute)</a:t>
                      </a:r>
                    </a:p>
                  </a:txBody>
                  <a:tcPr marL="47092" marR="47092" marT="23546" marB="23546" anchor="ctr">
                    <a:lnL>
                      <a:noFill/>
                    </a:lnL>
                    <a:lnR>
                      <a:noFill/>
                    </a:lnR>
                    <a:lnT>
                      <a:noFill/>
                    </a:lnT>
                    <a:lnB>
                      <a:noFill/>
                    </a:lnB>
                  </a:tcPr>
                </a:tc>
                <a:extLst>
                  <a:ext uri="{0D108BD9-81ED-4DB2-BD59-A6C34878D82A}">
                    <a16:rowId xmlns:a16="http://schemas.microsoft.com/office/drawing/2014/main" val="4273560601"/>
                  </a:ext>
                </a:extLst>
              </a:tr>
              <a:tr h="687613">
                <a:tc>
                  <a:txBody>
                    <a:bodyPr/>
                    <a:lstStyle/>
                    <a:p>
                      <a:r>
                        <a:rPr lang="en-IN" sz="1100" dirty="0">
                          <a:effectLst/>
                        </a:rPr>
                        <a:t>08-12-2010</a:t>
                      </a:r>
                    </a:p>
                  </a:txBody>
                  <a:tcPr marL="47092" marR="47092" marT="23546" marB="23546" anchor="ctr">
                    <a:lnL>
                      <a:noFill/>
                    </a:lnL>
                    <a:lnR>
                      <a:noFill/>
                    </a:lnR>
                    <a:lnT>
                      <a:noFill/>
                    </a:lnT>
                    <a:lnB>
                      <a:noFill/>
                    </a:lnB>
                  </a:tcPr>
                </a:tc>
                <a:tc>
                  <a:txBody>
                    <a:bodyPr/>
                    <a:lstStyle/>
                    <a:p>
                      <a:r>
                        <a:rPr lang="en-IN" sz="1100">
                          <a:effectLst/>
                        </a:rPr>
                        <a:t>15:43:00</a:t>
                      </a:r>
                    </a:p>
                  </a:txBody>
                  <a:tcPr marL="47092" marR="47092" marT="23546" marB="23546" anchor="ctr">
                    <a:lnL>
                      <a:noFill/>
                    </a:lnL>
                    <a:lnR>
                      <a:noFill/>
                    </a:lnR>
                    <a:lnT>
                      <a:noFill/>
                    </a:lnT>
                    <a:lnB>
                      <a:noFill/>
                    </a:lnB>
                  </a:tcPr>
                </a:tc>
                <a:tc>
                  <a:txBody>
                    <a:bodyPr/>
                    <a:lstStyle/>
                    <a:p>
                      <a:r>
                        <a:rPr lang="en-IN" sz="1100">
                          <a:effectLst/>
                        </a:rPr>
                        <a:t>F9 v1.0 B0004</a:t>
                      </a:r>
                    </a:p>
                  </a:txBody>
                  <a:tcPr marL="47092" marR="47092" marT="23546" marB="23546" anchor="ctr">
                    <a:lnL>
                      <a:noFill/>
                    </a:lnL>
                    <a:lnR>
                      <a:noFill/>
                    </a:lnR>
                    <a:lnT>
                      <a:noFill/>
                    </a:lnT>
                    <a:lnB>
                      <a:noFill/>
                    </a:lnB>
                  </a:tcPr>
                </a:tc>
                <a:tc>
                  <a:txBody>
                    <a:bodyPr/>
                    <a:lstStyle/>
                    <a:p>
                      <a:r>
                        <a:rPr lang="en-IN" sz="1100" dirty="0">
                          <a:effectLst/>
                        </a:rPr>
                        <a:t>CCAFS LC-40</a:t>
                      </a:r>
                    </a:p>
                  </a:txBody>
                  <a:tcPr marL="47092" marR="47092" marT="23546" marB="23546" anchor="ctr">
                    <a:lnL>
                      <a:noFill/>
                    </a:lnL>
                    <a:lnR>
                      <a:noFill/>
                    </a:lnR>
                    <a:lnT>
                      <a:noFill/>
                    </a:lnT>
                    <a:lnB>
                      <a:noFill/>
                    </a:lnB>
                  </a:tcPr>
                </a:tc>
                <a:tc>
                  <a:txBody>
                    <a:bodyPr/>
                    <a:lstStyle/>
                    <a:p>
                      <a:r>
                        <a:rPr lang="en-IN" sz="1100">
                          <a:effectLst/>
                        </a:rPr>
                        <a:t>Dragon demo flight C1, two CubeSats, barrel of Brouere cheese</a:t>
                      </a:r>
                    </a:p>
                  </a:txBody>
                  <a:tcPr marL="47092" marR="47092" marT="23546" marB="23546" anchor="ctr">
                    <a:lnL>
                      <a:noFill/>
                    </a:lnL>
                    <a:lnR>
                      <a:noFill/>
                    </a:lnR>
                    <a:lnT>
                      <a:noFill/>
                    </a:lnT>
                    <a:lnB>
                      <a:noFill/>
                    </a:lnB>
                  </a:tcPr>
                </a:tc>
                <a:tc>
                  <a:txBody>
                    <a:bodyPr/>
                    <a:lstStyle/>
                    <a:p>
                      <a:r>
                        <a:rPr lang="en-IN" sz="1100">
                          <a:effectLst/>
                        </a:rPr>
                        <a:t>0</a:t>
                      </a:r>
                    </a:p>
                  </a:txBody>
                  <a:tcPr marL="47092" marR="47092" marT="23546" marB="23546" anchor="ctr">
                    <a:lnL>
                      <a:noFill/>
                    </a:lnL>
                    <a:lnR>
                      <a:noFill/>
                    </a:lnR>
                    <a:lnT>
                      <a:noFill/>
                    </a:lnT>
                    <a:lnB>
                      <a:noFill/>
                    </a:lnB>
                  </a:tcPr>
                </a:tc>
                <a:tc>
                  <a:txBody>
                    <a:bodyPr/>
                    <a:lstStyle/>
                    <a:p>
                      <a:r>
                        <a:rPr lang="en-IN" sz="1100">
                          <a:effectLst/>
                        </a:rPr>
                        <a:t>LEO (ISS)</a:t>
                      </a:r>
                    </a:p>
                  </a:txBody>
                  <a:tcPr marL="47092" marR="47092" marT="23546" marB="23546" anchor="ctr">
                    <a:lnL>
                      <a:noFill/>
                    </a:lnL>
                    <a:lnR>
                      <a:noFill/>
                    </a:lnR>
                    <a:lnT>
                      <a:noFill/>
                    </a:lnT>
                    <a:lnB>
                      <a:noFill/>
                    </a:lnB>
                  </a:tcPr>
                </a:tc>
                <a:tc>
                  <a:txBody>
                    <a:bodyPr/>
                    <a:lstStyle/>
                    <a:p>
                      <a:r>
                        <a:rPr lang="en-IN" sz="1100">
                          <a:effectLst/>
                        </a:rPr>
                        <a:t>NASA (COTS) NRO</a:t>
                      </a:r>
                    </a:p>
                  </a:txBody>
                  <a:tcPr marL="47092" marR="47092" marT="23546" marB="23546" anchor="ctr">
                    <a:lnL>
                      <a:noFill/>
                    </a:lnL>
                    <a:lnR>
                      <a:noFill/>
                    </a:lnR>
                    <a:lnT>
                      <a:noFill/>
                    </a:lnT>
                    <a:lnB>
                      <a:noFill/>
                    </a:lnB>
                  </a:tcPr>
                </a:tc>
                <a:tc>
                  <a:txBody>
                    <a:bodyPr/>
                    <a:lstStyle/>
                    <a:p>
                      <a:r>
                        <a:rPr lang="en-IN" sz="1100">
                          <a:effectLst/>
                        </a:rPr>
                        <a:t>Success</a:t>
                      </a:r>
                    </a:p>
                  </a:txBody>
                  <a:tcPr marL="47092" marR="47092" marT="23546" marB="23546" anchor="ctr">
                    <a:lnL>
                      <a:noFill/>
                    </a:lnL>
                    <a:lnR>
                      <a:noFill/>
                    </a:lnR>
                    <a:lnT>
                      <a:noFill/>
                    </a:lnT>
                    <a:lnB>
                      <a:noFill/>
                    </a:lnB>
                  </a:tcPr>
                </a:tc>
                <a:tc>
                  <a:txBody>
                    <a:bodyPr/>
                    <a:lstStyle/>
                    <a:p>
                      <a:r>
                        <a:rPr lang="en-IN" sz="1100">
                          <a:effectLst/>
                        </a:rPr>
                        <a:t>Failure (parachute)</a:t>
                      </a:r>
                    </a:p>
                  </a:txBody>
                  <a:tcPr marL="47092" marR="47092" marT="23546" marB="23546" anchor="ctr">
                    <a:lnL>
                      <a:noFill/>
                    </a:lnL>
                    <a:lnR>
                      <a:noFill/>
                    </a:lnR>
                    <a:lnT>
                      <a:noFill/>
                    </a:lnT>
                    <a:lnB>
                      <a:noFill/>
                    </a:lnB>
                  </a:tcPr>
                </a:tc>
                <a:extLst>
                  <a:ext uri="{0D108BD9-81ED-4DB2-BD59-A6C34878D82A}">
                    <a16:rowId xmlns:a16="http://schemas.microsoft.com/office/drawing/2014/main" val="3361115364"/>
                  </a:ext>
                </a:extLst>
              </a:tr>
              <a:tr h="260848">
                <a:tc>
                  <a:txBody>
                    <a:bodyPr/>
                    <a:lstStyle/>
                    <a:p>
                      <a:r>
                        <a:rPr lang="en-IN" sz="1100" dirty="0">
                          <a:effectLst/>
                        </a:rPr>
                        <a:t>22-05-2012</a:t>
                      </a:r>
                    </a:p>
                  </a:txBody>
                  <a:tcPr marL="47092" marR="47092" marT="23546" marB="23546" anchor="ctr">
                    <a:lnL>
                      <a:noFill/>
                    </a:lnL>
                    <a:lnR>
                      <a:noFill/>
                    </a:lnR>
                    <a:lnT>
                      <a:noFill/>
                    </a:lnT>
                    <a:lnB>
                      <a:noFill/>
                    </a:lnB>
                  </a:tcPr>
                </a:tc>
                <a:tc>
                  <a:txBody>
                    <a:bodyPr/>
                    <a:lstStyle/>
                    <a:p>
                      <a:r>
                        <a:rPr lang="en-IN" sz="1100">
                          <a:effectLst/>
                        </a:rPr>
                        <a:t>07:44:00</a:t>
                      </a:r>
                    </a:p>
                  </a:txBody>
                  <a:tcPr marL="47092" marR="47092" marT="23546" marB="23546" anchor="ctr">
                    <a:lnL>
                      <a:noFill/>
                    </a:lnL>
                    <a:lnR>
                      <a:noFill/>
                    </a:lnR>
                    <a:lnT>
                      <a:noFill/>
                    </a:lnT>
                    <a:lnB>
                      <a:noFill/>
                    </a:lnB>
                  </a:tcPr>
                </a:tc>
                <a:tc>
                  <a:txBody>
                    <a:bodyPr/>
                    <a:lstStyle/>
                    <a:p>
                      <a:r>
                        <a:rPr lang="en-IN" sz="1100">
                          <a:effectLst/>
                        </a:rPr>
                        <a:t>F9 v1.0 B0005</a:t>
                      </a:r>
                    </a:p>
                  </a:txBody>
                  <a:tcPr marL="47092" marR="47092" marT="23546" marB="23546" anchor="ctr">
                    <a:lnL>
                      <a:noFill/>
                    </a:lnL>
                    <a:lnR>
                      <a:noFill/>
                    </a:lnR>
                    <a:lnT>
                      <a:noFill/>
                    </a:lnT>
                    <a:lnB>
                      <a:noFill/>
                    </a:lnB>
                  </a:tcPr>
                </a:tc>
                <a:tc>
                  <a:txBody>
                    <a:bodyPr/>
                    <a:lstStyle/>
                    <a:p>
                      <a:r>
                        <a:rPr lang="en-IN" sz="1100">
                          <a:effectLst/>
                        </a:rPr>
                        <a:t>CCAFS LC-40</a:t>
                      </a:r>
                    </a:p>
                  </a:txBody>
                  <a:tcPr marL="47092" marR="47092" marT="23546" marB="23546" anchor="ctr">
                    <a:lnL>
                      <a:noFill/>
                    </a:lnL>
                    <a:lnR>
                      <a:noFill/>
                    </a:lnR>
                    <a:lnT>
                      <a:noFill/>
                    </a:lnT>
                    <a:lnB>
                      <a:noFill/>
                    </a:lnB>
                  </a:tcPr>
                </a:tc>
                <a:tc>
                  <a:txBody>
                    <a:bodyPr/>
                    <a:lstStyle/>
                    <a:p>
                      <a:r>
                        <a:rPr lang="en-IN" sz="1100">
                          <a:effectLst/>
                        </a:rPr>
                        <a:t>Dragon demo flight C2</a:t>
                      </a:r>
                    </a:p>
                  </a:txBody>
                  <a:tcPr marL="47092" marR="47092" marT="23546" marB="23546" anchor="ctr">
                    <a:lnL>
                      <a:noFill/>
                    </a:lnL>
                    <a:lnR>
                      <a:noFill/>
                    </a:lnR>
                    <a:lnT>
                      <a:noFill/>
                    </a:lnT>
                    <a:lnB>
                      <a:noFill/>
                    </a:lnB>
                  </a:tcPr>
                </a:tc>
                <a:tc>
                  <a:txBody>
                    <a:bodyPr/>
                    <a:lstStyle/>
                    <a:p>
                      <a:r>
                        <a:rPr lang="en-IN" sz="1100">
                          <a:effectLst/>
                        </a:rPr>
                        <a:t>525</a:t>
                      </a:r>
                    </a:p>
                  </a:txBody>
                  <a:tcPr marL="47092" marR="47092" marT="23546" marB="23546" anchor="ctr">
                    <a:lnL>
                      <a:noFill/>
                    </a:lnL>
                    <a:lnR>
                      <a:noFill/>
                    </a:lnR>
                    <a:lnT>
                      <a:noFill/>
                    </a:lnT>
                    <a:lnB>
                      <a:noFill/>
                    </a:lnB>
                  </a:tcPr>
                </a:tc>
                <a:tc>
                  <a:txBody>
                    <a:bodyPr/>
                    <a:lstStyle/>
                    <a:p>
                      <a:r>
                        <a:rPr lang="en-IN" sz="1100">
                          <a:effectLst/>
                        </a:rPr>
                        <a:t>LEO (ISS)</a:t>
                      </a:r>
                    </a:p>
                  </a:txBody>
                  <a:tcPr marL="47092" marR="47092" marT="23546" marB="23546" anchor="ctr">
                    <a:lnL>
                      <a:noFill/>
                    </a:lnL>
                    <a:lnR>
                      <a:noFill/>
                    </a:lnR>
                    <a:lnT>
                      <a:noFill/>
                    </a:lnT>
                    <a:lnB>
                      <a:noFill/>
                    </a:lnB>
                  </a:tcPr>
                </a:tc>
                <a:tc>
                  <a:txBody>
                    <a:bodyPr/>
                    <a:lstStyle/>
                    <a:p>
                      <a:r>
                        <a:rPr lang="en-IN" sz="1100">
                          <a:effectLst/>
                        </a:rPr>
                        <a:t>NASA (COTS)</a:t>
                      </a:r>
                    </a:p>
                  </a:txBody>
                  <a:tcPr marL="47092" marR="47092" marT="23546" marB="23546" anchor="ctr">
                    <a:lnL>
                      <a:noFill/>
                    </a:lnL>
                    <a:lnR>
                      <a:noFill/>
                    </a:lnR>
                    <a:lnT>
                      <a:noFill/>
                    </a:lnT>
                    <a:lnB>
                      <a:noFill/>
                    </a:lnB>
                  </a:tcPr>
                </a:tc>
                <a:tc>
                  <a:txBody>
                    <a:bodyPr/>
                    <a:lstStyle/>
                    <a:p>
                      <a:r>
                        <a:rPr lang="en-IN" sz="1100">
                          <a:effectLst/>
                        </a:rPr>
                        <a:t>Success</a:t>
                      </a:r>
                    </a:p>
                  </a:txBody>
                  <a:tcPr marL="47092" marR="47092" marT="23546" marB="23546" anchor="ctr">
                    <a:lnL>
                      <a:noFill/>
                    </a:lnL>
                    <a:lnR>
                      <a:noFill/>
                    </a:lnR>
                    <a:lnT>
                      <a:noFill/>
                    </a:lnT>
                    <a:lnB>
                      <a:noFill/>
                    </a:lnB>
                  </a:tcPr>
                </a:tc>
                <a:tc>
                  <a:txBody>
                    <a:bodyPr/>
                    <a:lstStyle/>
                    <a:p>
                      <a:r>
                        <a:rPr lang="en-IN" sz="1100">
                          <a:effectLst/>
                        </a:rPr>
                        <a:t>No attempt</a:t>
                      </a:r>
                    </a:p>
                  </a:txBody>
                  <a:tcPr marL="47092" marR="47092" marT="23546" marB="23546" anchor="ctr">
                    <a:lnL>
                      <a:noFill/>
                    </a:lnL>
                    <a:lnR>
                      <a:noFill/>
                    </a:lnR>
                    <a:lnT>
                      <a:noFill/>
                    </a:lnT>
                    <a:lnB>
                      <a:noFill/>
                    </a:lnB>
                  </a:tcPr>
                </a:tc>
                <a:extLst>
                  <a:ext uri="{0D108BD9-81ED-4DB2-BD59-A6C34878D82A}">
                    <a16:rowId xmlns:a16="http://schemas.microsoft.com/office/drawing/2014/main" val="2780077832"/>
                  </a:ext>
                </a:extLst>
              </a:tr>
              <a:tr h="181343">
                <a:tc>
                  <a:txBody>
                    <a:bodyPr/>
                    <a:lstStyle/>
                    <a:p>
                      <a:r>
                        <a:rPr lang="en-IN" sz="1100" dirty="0">
                          <a:effectLst/>
                        </a:rPr>
                        <a:t>08-10-2012</a:t>
                      </a:r>
                    </a:p>
                  </a:txBody>
                  <a:tcPr marL="47092" marR="47092" marT="23546" marB="23546" anchor="ctr">
                    <a:lnL>
                      <a:noFill/>
                    </a:lnL>
                    <a:lnR>
                      <a:noFill/>
                    </a:lnR>
                    <a:lnT>
                      <a:noFill/>
                    </a:lnT>
                    <a:lnB>
                      <a:noFill/>
                    </a:lnB>
                  </a:tcPr>
                </a:tc>
                <a:tc>
                  <a:txBody>
                    <a:bodyPr/>
                    <a:lstStyle/>
                    <a:p>
                      <a:r>
                        <a:rPr lang="en-IN" sz="1100">
                          <a:effectLst/>
                        </a:rPr>
                        <a:t>00:35:00</a:t>
                      </a:r>
                    </a:p>
                  </a:txBody>
                  <a:tcPr marL="47092" marR="47092" marT="23546" marB="23546" anchor="ctr">
                    <a:lnL>
                      <a:noFill/>
                    </a:lnL>
                    <a:lnR>
                      <a:noFill/>
                    </a:lnR>
                    <a:lnT>
                      <a:noFill/>
                    </a:lnT>
                    <a:lnB>
                      <a:noFill/>
                    </a:lnB>
                  </a:tcPr>
                </a:tc>
                <a:tc>
                  <a:txBody>
                    <a:bodyPr/>
                    <a:lstStyle/>
                    <a:p>
                      <a:r>
                        <a:rPr lang="en-IN" sz="1100">
                          <a:effectLst/>
                        </a:rPr>
                        <a:t>F9 v1.0 B0006</a:t>
                      </a:r>
                    </a:p>
                  </a:txBody>
                  <a:tcPr marL="47092" marR="47092" marT="23546" marB="23546" anchor="ctr">
                    <a:lnL>
                      <a:noFill/>
                    </a:lnL>
                    <a:lnR>
                      <a:noFill/>
                    </a:lnR>
                    <a:lnT>
                      <a:noFill/>
                    </a:lnT>
                    <a:lnB>
                      <a:noFill/>
                    </a:lnB>
                  </a:tcPr>
                </a:tc>
                <a:tc>
                  <a:txBody>
                    <a:bodyPr/>
                    <a:lstStyle/>
                    <a:p>
                      <a:r>
                        <a:rPr lang="en-IN" sz="1100">
                          <a:effectLst/>
                        </a:rPr>
                        <a:t>CCAFS LC-40</a:t>
                      </a:r>
                    </a:p>
                  </a:txBody>
                  <a:tcPr marL="47092" marR="47092" marT="23546" marB="23546" anchor="ctr">
                    <a:lnL>
                      <a:noFill/>
                    </a:lnL>
                    <a:lnR>
                      <a:noFill/>
                    </a:lnR>
                    <a:lnT>
                      <a:noFill/>
                    </a:lnT>
                    <a:lnB>
                      <a:noFill/>
                    </a:lnB>
                  </a:tcPr>
                </a:tc>
                <a:tc>
                  <a:txBody>
                    <a:bodyPr/>
                    <a:lstStyle/>
                    <a:p>
                      <a:r>
                        <a:rPr lang="en-IN" sz="1100">
                          <a:effectLst/>
                        </a:rPr>
                        <a:t>SpaceX CRS-1</a:t>
                      </a:r>
                    </a:p>
                  </a:txBody>
                  <a:tcPr marL="47092" marR="47092" marT="23546" marB="23546" anchor="ctr">
                    <a:lnL>
                      <a:noFill/>
                    </a:lnL>
                    <a:lnR>
                      <a:noFill/>
                    </a:lnR>
                    <a:lnT>
                      <a:noFill/>
                    </a:lnT>
                    <a:lnB>
                      <a:noFill/>
                    </a:lnB>
                  </a:tcPr>
                </a:tc>
                <a:tc>
                  <a:txBody>
                    <a:bodyPr/>
                    <a:lstStyle/>
                    <a:p>
                      <a:r>
                        <a:rPr lang="en-IN" sz="1100">
                          <a:effectLst/>
                        </a:rPr>
                        <a:t>500</a:t>
                      </a:r>
                    </a:p>
                  </a:txBody>
                  <a:tcPr marL="47092" marR="47092" marT="23546" marB="23546" anchor="ctr">
                    <a:lnL>
                      <a:noFill/>
                    </a:lnL>
                    <a:lnR>
                      <a:noFill/>
                    </a:lnR>
                    <a:lnT>
                      <a:noFill/>
                    </a:lnT>
                    <a:lnB>
                      <a:noFill/>
                    </a:lnB>
                  </a:tcPr>
                </a:tc>
                <a:tc>
                  <a:txBody>
                    <a:bodyPr/>
                    <a:lstStyle/>
                    <a:p>
                      <a:r>
                        <a:rPr lang="en-IN" sz="1100">
                          <a:effectLst/>
                        </a:rPr>
                        <a:t>LEO (ISS)</a:t>
                      </a:r>
                    </a:p>
                  </a:txBody>
                  <a:tcPr marL="47092" marR="47092" marT="23546" marB="23546" anchor="ctr">
                    <a:lnL>
                      <a:noFill/>
                    </a:lnL>
                    <a:lnR>
                      <a:noFill/>
                    </a:lnR>
                    <a:lnT>
                      <a:noFill/>
                    </a:lnT>
                    <a:lnB>
                      <a:noFill/>
                    </a:lnB>
                  </a:tcPr>
                </a:tc>
                <a:tc>
                  <a:txBody>
                    <a:bodyPr/>
                    <a:lstStyle/>
                    <a:p>
                      <a:r>
                        <a:rPr lang="en-IN" sz="1100">
                          <a:effectLst/>
                        </a:rPr>
                        <a:t>NASA (CRS)</a:t>
                      </a:r>
                    </a:p>
                  </a:txBody>
                  <a:tcPr marL="47092" marR="47092" marT="23546" marB="23546" anchor="ctr">
                    <a:lnL>
                      <a:noFill/>
                    </a:lnL>
                    <a:lnR>
                      <a:noFill/>
                    </a:lnR>
                    <a:lnT>
                      <a:noFill/>
                    </a:lnT>
                    <a:lnB>
                      <a:noFill/>
                    </a:lnB>
                  </a:tcPr>
                </a:tc>
                <a:tc>
                  <a:txBody>
                    <a:bodyPr/>
                    <a:lstStyle/>
                    <a:p>
                      <a:r>
                        <a:rPr lang="en-IN" sz="1100">
                          <a:effectLst/>
                        </a:rPr>
                        <a:t>Success</a:t>
                      </a:r>
                    </a:p>
                  </a:txBody>
                  <a:tcPr marL="47092" marR="47092" marT="23546" marB="23546" anchor="ctr">
                    <a:lnL>
                      <a:noFill/>
                    </a:lnL>
                    <a:lnR>
                      <a:noFill/>
                    </a:lnR>
                    <a:lnT>
                      <a:noFill/>
                    </a:lnT>
                    <a:lnB>
                      <a:noFill/>
                    </a:lnB>
                  </a:tcPr>
                </a:tc>
                <a:tc>
                  <a:txBody>
                    <a:bodyPr/>
                    <a:lstStyle/>
                    <a:p>
                      <a:r>
                        <a:rPr lang="en-IN" sz="1100">
                          <a:effectLst/>
                        </a:rPr>
                        <a:t>No attempt</a:t>
                      </a:r>
                    </a:p>
                  </a:txBody>
                  <a:tcPr marL="47092" marR="47092" marT="23546" marB="23546" anchor="ctr">
                    <a:lnL>
                      <a:noFill/>
                    </a:lnL>
                    <a:lnR>
                      <a:noFill/>
                    </a:lnR>
                    <a:lnT>
                      <a:noFill/>
                    </a:lnT>
                    <a:lnB>
                      <a:noFill/>
                    </a:lnB>
                  </a:tcPr>
                </a:tc>
                <a:extLst>
                  <a:ext uri="{0D108BD9-81ED-4DB2-BD59-A6C34878D82A}">
                    <a16:rowId xmlns:a16="http://schemas.microsoft.com/office/drawing/2014/main" val="3403986816"/>
                  </a:ext>
                </a:extLst>
              </a:tr>
              <a:tr h="181343">
                <a:tc>
                  <a:txBody>
                    <a:bodyPr/>
                    <a:lstStyle/>
                    <a:p>
                      <a:r>
                        <a:rPr lang="en-IN" sz="1100" dirty="0">
                          <a:effectLst/>
                        </a:rPr>
                        <a:t>01-03-2013</a:t>
                      </a:r>
                    </a:p>
                  </a:txBody>
                  <a:tcPr marL="47092" marR="47092" marT="23546" marB="23546" anchor="ctr">
                    <a:lnL>
                      <a:noFill/>
                    </a:lnL>
                    <a:lnR>
                      <a:noFill/>
                    </a:lnR>
                    <a:lnT>
                      <a:noFill/>
                    </a:lnT>
                    <a:lnB>
                      <a:noFill/>
                    </a:lnB>
                  </a:tcPr>
                </a:tc>
                <a:tc>
                  <a:txBody>
                    <a:bodyPr/>
                    <a:lstStyle/>
                    <a:p>
                      <a:r>
                        <a:rPr lang="en-IN" sz="1100">
                          <a:effectLst/>
                        </a:rPr>
                        <a:t>15:10:00</a:t>
                      </a:r>
                    </a:p>
                  </a:txBody>
                  <a:tcPr marL="47092" marR="47092" marT="23546" marB="23546" anchor="ctr">
                    <a:lnL>
                      <a:noFill/>
                    </a:lnL>
                    <a:lnR>
                      <a:noFill/>
                    </a:lnR>
                    <a:lnT>
                      <a:noFill/>
                    </a:lnT>
                    <a:lnB>
                      <a:noFill/>
                    </a:lnB>
                  </a:tcPr>
                </a:tc>
                <a:tc>
                  <a:txBody>
                    <a:bodyPr/>
                    <a:lstStyle/>
                    <a:p>
                      <a:r>
                        <a:rPr lang="en-IN" sz="1100">
                          <a:effectLst/>
                        </a:rPr>
                        <a:t>F9 v1.0 B0007</a:t>
                      </a:r>
                    </a:p>
                  </a:txBody>
                  <a:tcPr marL="47092" marR="47092" marT="23546" marB="23546" anchor="ctr">
                    <a:lnL>
                      <a:noFill/>
                    </a:lnL>
                    <a:lnR>
                      <a:noFill/>
                    </a:lnR>
                    <a:lnT>
                      <a:noFill/>
                    </a:lnT>
                    <a:lnB>
                      <a:noFill/>
                    </a:lnB>
                  </a:tcPr>
                </a:tc>
                <a:tc>
                  <a:txBody>
                    <a:bodyPr/>
                    <a:lstStyle/>
                    <a:p>
                      <a:r>
                        <a:rPr lang="en-IN" sz="1100">
                          <a:effectLst/>
                        </a:rPr>
                        <a:t>CCAFS LC-40</a:t>
                      </a:r>
                    </a:p>
                  </a:txBody>
                  <a:tcPr marL="47092" marR="47092" marT="23546" marB="23546" anchor="ctr">
                    <a:lnL>
                      <a:noFill/>
                    </a:lnL>
                    <a:lnR>
                      <a:noFill/>
                    </a:lnR>
                    <a:lnT>
                      <a:noFill/>
                    </a:lnT>
                    <a:lnB>
                      <a:noFill/>
                    </a:lnB>
                  </a:tcPr>
                </a:tc>
                <a:tc>
                  <a:txBody>
                    <a:bodyPr/>
                    <a:lstStyle/>
                    <a:p>
                      <a:r>
                        <a:rPr lang="en-IN" sz="1100">
                          <a:effectLst/>
                        </a:rPr>
                        <a:t>SpaceX CRS-2</a:t>
                      </a:r>
                    </a:p>
                  </a:txBody>
                  <a:tcPr marL="47092" marR="47092" marT="23546" marB="23546" anchor="ctr">
                    <a:lnL>
                      <a:noFill/>
                    </a:lnL>
                    <a:lnR>
                      <a:noFill/>
                    </a:lnR>
                    <a:lnT>
                      <a:noFill/>
                    </a:lnT>
                    <a:lnB>
                      <a:noFill/>
                    </a:lnB>
                  </a:tcPr>
                </a:tc>
                <a:tc>
                  <a:txBody>
                    <a:bodyPr/>
                    <a:lstStyle/>
                    <a:p>
                      <a:r>
                        <a:rPr lang="en-IN" sz="1100">
                          <a:effectLst/>
                        </a:rPr>
                        <a:t>677</a:t>
                      </a:r>
                    </a:p>
                  </a:txBody>
                  <a:tcPr marL="47092" marR="47092" marT="23546" marB="23546" anchor="ctr">
                    <a:lnL>
                      <a:noFill/>
                    </a:lnL>
                    <a:lnR>
                      <a:noFill/>
                    </a:lnR>
                    <a:lnT>
                      <a:noFill/>
                    </a:lnT>
                    <a:lnB>
                      <a:noFill/>
                    </a:lnB>
                  </a:tcPr>
                </a:tc>
                <a:tc>
                  <a:txBody>
                    <a:bodyPr/>
                    <a:lstStyle/>
                    <a:p>
                      <a:r>
                        <a:rPr lang="en-IN" sz="1100">
                          <a:effectLst/>
                        </a:rPr>
                        <a:t>LEO (ISS)</a:t>
                      </a:r>
                    </a:p>
                  </a:txBody>
                  <a:tcPr marL="47092" marR="47092" marT="23546" marB="23546" anchor="ctr">
                    <a:lnL>
                      <a:noFill/>
                    </a:lnL>
                    <a:lnR>
                      <a:noFill/>
                    </a:lnR>
                    <a:lnT>
                      <a:noFill/>
                    </a:lnT>
                    <a:lnB>
                      <a:noFill/>
                    </a:lnB>
                  </a:tcPr>
                </a:tc>
                <a:tc>
                  <a:txBody>
                    <a:bodyPr/>
                    <a:lstStyle/>
                    <a:p>
                      <a:r>
                        <a:rPr lang="en-IN" sz="1100">
                          <a:effectLst/>
                        </a:rPr>
                        <a:t>NASA (CRS)</a:t>
                      </a:r>
                    </a:p>
                  </a:txBody>
                  <a:tcPr marL="47092" marR="47092" marT="23546" marB="23546" anchor="ctr">
                    <a:lnL>
                      <a:noFill/>
                    </a:lnL>
                    <a:lnR>
                      <a:noFill/>
                    </a:lnR>
                    <a:lnT>
                      <a:noFill/>
                    </a:lnT>
                    <a:lnB>
                      <a:noFill/>
                    </a:lnB>
                  </a:tcPr>
                </a:tc>
                <a:tc>
                  <a:txBody>
                    <a:bodyPr/>
                    <a:lstStyle/>
                    <a:p>
                      <a:r>
                        <a:rPr lang="en-IN" sz="1100">
                          <a:effectLst/>
                        </a:rPr>
                        <a:t>Success</a:t>
                      </a:r>
                    </a:p>
                  </a:txBody>
                  <a:tcPr marL="47092" marR="47092" marT="23546" marB="23546" anchor="ctr">
                    <a:lnL>
                      <a:noFill/>
                    </a:lnL>
                    <a:lnR>
                      <a:noFill/>
                    </a:lnR>
                    <a:lnT>
                      <a:noFill/>
                    </a:lnT>
                    <a:lnB>
                      <a:noFill/>
                    </a:lnB>
                  </a:tcPr>
                </a:tc>
                <a:tc>
                  <a:txBody>
                    <a:bodyPr/>
                    <a:lstStyle/>
                    <a:p>
                      <a:r>
                        <a:rPr lang="en-IN" sz="1100" dirty="0">
                          <a:effectLst/>
                        </a:rPr>
                        <a:t>No attempt</a:t>
                      </a:r>
                    </a:p>
                  </a:txBody>
                  <a:tcPr marL="47092" marR="47092" marT="23546" marB="23546" anchor="ctr">
                    <a:lnL>
                      <a:noFill/>
                    </a:lnL>
                    <a:lnR>
                      <a:noFill/>
                    </a:lnR>
                    <a:lnT>
                      <a:noFill/>
                    </a:lnT>
                    <a:lnB>
                      <a:noFill/>
                    </a:lnB>
                  </a:tcPr>
                </a:tc>
                <a:extLst>
                  <a:ext uri="{0D108BD9-81ED-4DB2-BD59-A6C34878D82A}">
                    <a16:rowId xmlns:a16="http://schemas.microsoft.com/office/drawing/2014/main" val="1062781940"/>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5757" y="2979026"/>
            <a:ext cx="9745589" cy="4351338"/>
          </a:xfrm>
          <a:prstGeom prst="rect">
            <a:avLst/>
          </a:prstGeom>
        </p:spPr>
        <p:txBody>
          <a:bodyPr>
            <a:normAutofit/>
          </a:bodyPr>
          <a:lstStyle/>
          <a:p>
            <a:r>
              <a:rPr lang="en-IN" sz="1600" dirty="0" err="1">
                <a:solidFill>
                  <a:srgbClr val="000000"/>
                </a:solidFill>
                <a:effectLst/>
                <a:latin typeface="Courier" pitchFamily="2" charset="0"/>
              </a:rPr>
              <a:t>sql</a:t>
            </a:r>
            <a:r>
              <a:rPr lang="en-IN" sz="1600" dirty="0">
                <a:solidFill>
                  <a:srgbClr val="000000"/>
                </a:solidFill>
                <a:effectLst/>
                <a:latin typeface="Courier" pitchFamily="2" charset="0"/>
              </a:rPr>
              <a:t> select sum(</a:t>
            </a:r>
            <a:r>
              <a:rPr lang="en-IN" sz="1600" dirty="0" err="1">
                <a:solidFill>
                  <a:srgbClr val="000000"/>
                </a:solidFill>
                <a:effectLst/>
                <a:latin typeface="Courier" pitchFamily="2" charset="0"/>
              </a:rPr>
              <a:t>payload_mass__kg</a:t>
            </a:r>
            <a:r>
              <a:rPr lang="en-IN" sz="1600" dirty="0">
                <a:solidFill>
                  <a:srgbClr val="000000"/>
                </a:solidFill>
                <a:effectLst/>
                <a:latin typeface="Courier" pitchFamily="2" charset="0"/>
              </a:rPr>
              <a:t>_) as </a:t>
            </a:r>
            <a:r>
              <a:rPr lang="en-IN" sz="1600" dirty="0" err="1">
                <a:solidFill>
                  <a:srgbClr val="000000"/>
                </a:solidFill>
                <a:effectLst/>
                <a:latin typeface="Courier" pitchFamily="2" charset="0"/>
              </a:rPr>
              <a:t>Payload_Mass</a:t>
            </a:r>
            <a:r>
              <a:rPr lang="en-IN" sz="1600" dirty="0">
                <a:solidFill>
                  <a:srgbClr val="000000"/>
                </a:solidFill>
                <a:effectLst/>
                <a:latin typeface="Courier" pitchFamily="2" charset="0"/>
              </a:rPr>
              <a:t> from SPACE01 where customer LIKE 'NASA (CRS)’;</a:t>
            </a:r>
          </a:p>
          <a:p>
            <a:pPr>
              <a:lnSpc>
                <a:spcPct val="100000"/>
              </a:lnSpc>
              <a:spcBef>
                <a:spcPts val="1400"/>
              </a:spcBef>
            </a:pPr>
            <a:r>
              <a:rPr lang="en-US" sz="2200" dirty="0">
                <a:solidFill>
                  <a:schemeClr val="accent3">
                    <a:lumMod val="25000"/>
                  </a:schemeClr>
                </a:solidFill>
                <a:latin typeface="Abadi" panose="020B0604020104020204" pitchFamily="34" charset="0"/>
              </a:rPr>
              <a:t>The sum of all the payload mass is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TextBox 5">
            <a:extLst>
              <a:ext uri="{FF2B5EF4-FFF2-40B4-BE49-F238E27FC236}">
                <a16:creationId xmlns:a16="http://schemas.microsoft.com/office/drawing/2014/main" id="{ABAE9D89-CD39-0189-0581-ADE890949636}"/>
              </a:ext>
            </a:extLst>
          </p:cNvPr>
          <p:cNvSpPr txBox="1"/>
          <p:nvPr/>
        </p:nvSpPr>
        <p:spPr>
          <a:xfrm>
            <a:off x="978354" y="1703305"/>
            <a:ext cx="1568370" cy="646331"/>
          </a:xfrm>
          <a:prstGeom prst="rect">
            <a:avLst/>
          </a:prstGeom>
          <a:noFill/>
        </p:spPr>
        <p:txBody>
          <a:bodyPr wrap="square">
            <a:spAutoFit/>
          </a:bodyPr>
          <a:lstStyle/>
          <a:p>
            <a:r>
              <a:rPr lang="en-IN" dirty="0"/>
              <a:t>payload_mass</a:t>
            </a:r>
            <a:r>
              <a:rPr lang="en-IN" dirty="0">
                <a:effectLst/>
              </a:rPr>
              <a:t>45596</a:t>
            </a:r>
            <a:endParaRPr lang="en-US" dirty="0"/>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60699" y="1608881"/>
            <a:ext cx="9641711" cy="401641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is collecting using web scrapping technique in python. Then the missing data is filled appropriately using the central tendency measures. After data is cleaning perfectly the data is visualized using folium library. The the hyperparameters were computed using Grid Search CV. Then multiple machine learning models were comparatively evaluated based on the performance.</a:t>
            </a:r>
          </a:p>
          <a:p>
            <a:pPr>
              <a:lnSpc>
                <a:spcPct val="100000"/>
              </a:lnSpc>
              <a:spcBef>
                <a:spcPts val="1400"/>
              </a:spcBef>
            </a:pPr>
            <a:r>
              <a:rPr lang="en-US" sz="2200" dirty="0">
                <a:solidFill>
                  <a:schemeClr val="accent3">
                    <a:lumMod val="25000"/>
                  </a:schemeClr>
                </a:solidFill>
                <a:latin typeface="Abadi" panose="020B0604020104020204" pitchFamily="34" charset="0"/>
              </a:rPr>
              <a:t>Using the real time dashboard by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we can clearly understand the story of the data. The interactive dashboard enables the user to understand the data in visual manner. Using multiple models on our data we can understand its nature. And finally we can come up with logistic regression as the best model of now with 84% training accuracy and 83%testing accuracy.</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2862580"/>
            <a:ext cx="9745589" cy="4351338"/>
          </a:xfrm>
          <a:prstGeom prst="rect">
            <a:avLst/>
          </a:prstGeom>
        </p:spPr>
        <p:txBody>
          <a:bodyPr>
            <a:normAutofit/>
          </a:bodyPr>
          <a:lstStyle/>
          <a:p>
            <a:r>
              <a:rPr lang="en-IN" sz="1600" dirty="0" err="1">
                <a:solidFill>
                  <a:srgbClr val="000000"/>
                </a:solidFill>
                <a:effectLst/>
                <a:latin typeface="Courier" pitchFamily="2" charset="0"/>
              </a:rPr>
              <a:t>sql</a:t>
            </a:r>
            <a:r>
              <a:rPr lang="en-IN" sz="1600" dirty="0">
                <a:solidFill>
                  <a:srgbClr val="000000"/>
                </a:solidFill>
                <a:effectLst/>
                <a:latin typeface="Courier" pitchFamily="2" charset="0"/>
              </a:rPr>
              <a:t> select </a:t>
            </a:r>
            <a:r>
              <a:rPr lang="en-IN" sz="1600" dirty="0" err="1">
                <a:solidFill>
                  <a:srgbClr val="000000"/>
                </a:solidFill>
                <a:effectLst/>
                <a:latin typeface="Courier" pitchFamily="2" charset="0"/>
              </a:rPr>
              <a:t>avg</a:t>
            </a:r>
            <a:r>
              <a:rPr lang="en-IN" sz="1600" dirty="0">
                <a:solidFill>
                  <a:srgbClr val="000000"/>
                </a:solidFill>
                <a:effectLst/>
                <a:latin typeface="Courier" pitchFamily="2" charset="0"/>
              </a:rPr>
              <a:t>(</a:t>
            </a:r>
            <a:r>
              <a:rPr lang="en-IN" sz="1600" dirty="0" err="1">
                <a:solidFill>
                  <a:srgbClr val="000000"/>
                </a:solidFill>
                <a:effectLst/>
                <a:latin typeface="Courier" pitchFamily="2" charset="0"/>
              </a:rPr>
              <a:t>payload_mass__kg</a:t>
            </a:r>
            <a:r>
              <a:rPr lang="en-IN" sz="1600" dirty="0">
                <a:solidFill>
                  <a:srgbClr val="000000"/>
                </a:solidFill>
                <a:effectLst/>
                <a:latin typeface="Courier" pitchFamily="2" charset="0"/>
              </a:rPr>
              <a:t>_) from SPACE01 WHERE BOOSTER_VERSION = 'F9 v1.1’;</a:t>
            </a:r>
          </a:p>
          <a:p>
            <a:pPr>
              <a:lnSpc>
                <a:spcPct val="100000"/>
              </a:lnSpc>
              <a:spcBef>
                <a:spcPts val="1400"/>
              </a:spcBef>
            </a:pPr>
            <a:r>
              <a:rPr lang="en-US" sz="2200" dirty="0">
                <a:solidFill>
                  <a:schemeClr val="accent3">
                    <a:lumMod val="25000"/>
                  </a:schemeClr>
                </a:solidFill>
                <a:latin typeface="Abadi" panose="020B0604020104020204" pitchFamily="34" charset="0"/>
              </a:rPr>
              <a:t>The average mass of all payload is 2928.</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TextBox 1">
            <a:extLst>
              <a:ext uri="{FF2B5EF4-FFF2-40B4-BE49-F238E27FC236}">
                <a16:creationId xmlns:a16="http://schemas.microsoft.com/office/drawing/2014/main" id="{1EF7E4E8-47D8-898A-8BA7-E3A947C46005}"/>
              </a:ext>
            </a:extLst>
          </p:cNvPr>
          <p:cNvSpPr txBox="1"/>
          <p:nvPr/>
        </p:nvSpPr>
        <p:spPr>
          <a:xfrm>
            <a:off x="960698" y="1700124"/>
            <a:ext cx="1956121" cy="646331"/>
          </a:xfrm>
          <a:prstGeom prst="rect">
            <a:avLst/>
          </a:prstGeom>
          <a:noFill/>
        </p:spPr>
        <p:txBody>
          <a:bodyPr wrap="square" rtlCol="0">
            <a:spAutoFit/>
          </a:bodyPr>
          <a:lstStyle/>
          <a:p>
            <a:r>
              <a:rPr lang="en-IN" dirty="0"/>
              <a:t>Average Mass</a:t>
            </a:r>
          </a:p>
          <a:p>
            <a:r>
              <a:rPr lang="en-IN" dirty="0">
                <a:effectLst/>
              </a:rPr>
              <a:t>2928</a:t>
            </a:r>
            <a:endParaRPr lang="en-US" dirty="0"/>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006366"/>
            <a:ext cx="9745589" cy="4351338"/>
          </a:xfrm>
          <a:prstGeom prst="rect">
            <a:avLst/>
          </a:prstGeom>
        </p:spPr>
        <p:txBody>
          <a:bodyPr lIns="91440" tIns="45720" rIns="91440" bIns="45720" anchor="t">
            <a:normAutofit/>
          </a:bodyPr>
          <a:lstStyle/>
          <a:p>
            <a:r>
              <a:rPr lang="en-IN" sz="1600" dirty="0" err="1">
                <a:solidFill>
                  <a:srgbClr val="000000"/>
                </a:solidFill>
                <a:effectLst/>
                <a:latin typeface="Courier" pitchFamily="2" charset="0"/>
              </a:rPr>
              <a:t>sql</a:t>
            </a:r>
            <a:r>
              <a:rPr lang="en-IN" sz="1600" dirty="0">
                <a:solidFill>
                  <a:srgbClr val="000000"/>
                </a:solidFill>
                <a:effectLst/>
                <a:latin typeface="Courier" pitchFamily="2" charset="0"/>
              </a:rPr>
              <a:t> select min(DATE) from SPACE01 where </a:t>
            </a:r>
            <a:r>
              <a:rPr lang="en-IN" sz="1600" dirty="0" err="1">
                <a:solidFill>
                  <a:srgbClr val="000000"/>
                </a:solidFill>
                <a:effectLst/>
                <a:latin typeface="Courier" pitchFamily="2" charset="0"/>
              </a:rPr>
              <a:t>landing__outcome</a:t>
            </a:r>
            <a:r>
              <a:rPr lang="en-IN" sz="1600" dirty="0">
                <a:solidFill>
                  <a:srgbClr val="000000"/>
                </a:solidFill>
                <a:effectLst/>
                <a:latin typeface="Courier" pitchFamily="2" charset="0"/>
              </a:rPr>
              <a:t> LIKE 'Success (ground pad)’;</a:t>
            </a:r>
          </a:p>
          <a:p>
            <a:pPr>
              <a:lnSpc>
                <a:spcPct val="100000"/>
              </a:lnSpc>
              <a:spcBef>
                <a:spcPts val="1400"/>
              </a:spcBef>
            </a:pPr>
            <a:r>
              <a:rPr lang="en-US" sz="2200" dirty="0">
                <a:solidFill>
                  <a:schemeClr val="accent3">
                    <a:lumMod val="25000"/>
                  </a:schemeClr>
                </a:solidFill>
                <a:latin typeface="Abadi" panose="020B0604020104020204" pitchFamily="34" charset="0"/>
              </a:rPr>
              <a:t>Only from 2017 the ground pad launches were success</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TextBox 1">
            <a:extLst>
              <a:ext uri="{FF2B5EF4-FFF2-40B4-BE49-F238E27FC236}">
                <a16:creationId xmlns:a16="http://schemas.microsoft.com/office/drawing/2014/main" id="{1E149926-078E-F60D-D662-CFA6AB6CCD81}"/>
              </a:ext>
            </a:extLst>
          </p:cNvPr>
          <p:cNvSpPr txBox="1"/>
          <p:nvPr/>
        </p:nvSpPr>
        <p:spPr>
          <a:xfrm>
            <a:off x="902826" y="1723867"/>
            <a:ext cx="1354730" cy="646331"/>
          </a:xfrm>
          <a:prstGeom prst="rect">
            <a:avLst/>
          </a:prstGeom>
          <a:noFill/>
        </p:spPr>
        <p:txBody>
          <a:bodyPr wrap="none" rtlCol="0">
            <a:spAutoFit/>
          </a:bodyPr>
          <a:lstStyle/>
          <a:p>
            <a:r>
              <a:rPr lang="en-IN" dirty="0"/>
              <a:t>First Success</a:t>
            </a:r>
          </a:p>
          <a:p>
            <a:r>
              <a:rPr lang="en-IN" dirty="0">
                <a:effectLst/>
              </a:rPr>
              <a:t>01-05-2017</a:t>
            </a:r>
            <a:endParaRPr lang="en-US" dirty="0"/>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3849904"/>
            <a:ext cx="9745589" cy="4351338"/>
          </a:xfrm>
          <a:prstGeom prst="rect">
            <a:avLst/>
          </a:prstGeom>
        </p:spPr>
        <p:txBody>
          <a:bodyPr lIns="91440" tIns="45720" rIns="91440" bIns="45720" anchor="t">
            <a:normAutofit/>
          </a:bodyPr>
          <a:lstStyle/>
          <a:p>
            <a:r>
              <a:rPr lang="en-IN" sz="1600" dirty="0" err="1">
                <a:solidFill>
                  <a:srgbClr val="000000"/>
                </a:solidFill>
                <a:effectLst/>
                <a:latin typeface="Courier" pitchFamily="2" charset="0"/>
              </a:rPr>
              <a:t>sql</a:t>
            </a:r>
            <a:r>
              <a:rPr lang="en-IN" sz="1600" dirty="0">
                <a:solidFill>
                  <a:srgbClr val="000000"/>
                </a:solidFill>
                <a:effectLst/>
                <a:latin typeface="Courier" pitchFamily="2" charset="0"/>
              </a:rPr>
              <a:t> select </a:t>
            </a:r>
            <a:r>
              <a:rPr lang="en-IN" sz="1600" dirty="0" err="1">
                <a:solidFill>
                  <a:srgbClr val="000000"/>
                </a:solidFill>
                <a:effectLst/>
                <a:latin typeface="Courier" pitchFamily="2" charset="0"/>
              </a:rPr>
              <a:t>booster_version</a:t>
            </a:r>
            <a:r>
              <a:rPr lang="en-IN" sz="1600" dirty="0">
                <a:solidFill>
                  <a:srgbClr val="000000"/>
                </a:solidFill>
                <a:effectLst/>
                <a:latin typeface="Courier" pitchFamily="2" charset="0"/>
              </a:rPr>
              <a:t> from SPACE01 where </a:t>
            </a:r>
            <a:r>
              <a:rPr lang="en-IN" sz="1600" dirty="0" err="1">
                <a:solidFill>
                  <a:srgbClr val="000000"/>
                </a:solidFill>
                <a:effectLst/>
                <a:latin typeface="Courier" pitchFamily="2" charset="0"/>
              </a:rPr>
              <a:t>landing__outcome</a:t>
            </a:r>
            <a:r>
              <a:rPr lang="en-IN" sz="1600" dirty="0">
                <a:solidFill>
                  <a:srgbClr val="000000"/>
                </a:solidFill>
                <a:effectLst/>
                <a:latin typeface="Courier" pitchFamily="2" charset="0"/>
              </a:rPr>
              <a:t> LIKE 'Success (drone ship)' and PAYLOAD_MASS__KG_ BETWEEN 4000 AND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were only four booster versions between 4000 to 6000 mass.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8A90FDB0-7260-8485-6D94-4A9E243509E0}"/>
              </a:ext>
            </a:extLst>
          </p:cNvPr>
          <p:cNvGraphicFramePr>
            <a:graphicFrameLocks noGrp="1"/>
          </p:cNvGraphicFramePr>
          <p:nvPr>
            <p:extLst>
              <p:ext uri="{D42A27DB-BD31-4B8C-83A1-F6EECF244321}">
                <p14:modId xmlns:p14="http://schemas.microsoft.com/office/powerpoint/2010/main" val="605100297"/>
              </p:ext>
            </p:extLst>
          </p:nvPr>
        </p:nvGraphicFramePr>
        <p:xfrm>
          <a:off x="734028" y="1730158"/>
          <a:ext cx="1661931" cy="1752600"/>
        </p:xfrm>
        <a:graphic>
          <a:graphicData uri="http://schemas.openxmlformats.org/drawingml/2006/table">
            <a:tbl>
              <a:tblPr/>
              <a:tblGrid>
                <a:gridCol w="1661931">
                  <a:extLst>
                    <a:ext uri="{9D8B030D-6E8A-4147-A177-3AD203B41FA5}">
                      <a16:colId xmlns:a16="http://schemas.microsoft.com/office/drawing/2014/main" val="2172547504"/>
                    </a:ext>
                  </a:extLst>
                </a:gridCol>
              </a:tblGrid>
              <a:tr h="0">
                <a:tc>
                  <a:txBody>
                    <a:bodyPr/>
                    <a:lstStyle/>
                    <a:p>
                      <a:pPr algn="r" fontAlgn="ctr"/>
                      <a:r>
                        <a:rPr lang="en-IN" b="0">
                          <a:effectLst/>
                        </a:rPr>
                        <a:t>booster_version</a:t>
                      </a:r>
                    </a:p>
                  </a:txBody>
                  <a:tcPr marL="76200" marR="76200" marT="38100" marB="38100" anchor="ctr">
                    <a:lnL>
                      <a:noFill/>
                    </a:lnL>
                    <a:lnR>
                      <a:noFill/>
                    </a:lnR>
                    <a:lnT>
                      <a:noFill/>
                    </a:lnT>
                    <a:lnB>
                      <a:noFill/>
                    </a:lnB>
                  </a:tcPr>
                </a:tc>
                <a:extLst>
                  <a:ext uri="{0D108BD9-81ED-4DB2-BD59-A6C34878D82A}">
                    <a16:rowId xmlns:a16="http://schemas.microsoft.com/office/drawing/2014/main" val="4098528835"/>
                  </a:ext>
                </a:extLst>
              </a:tr>
              <a:tr h="0">
                <a:tc>
                  <a:txBody>
                    <a:bodyPr/>
                    <a:lstStyle/>
                    <a:p>
                      <a:r>
                        <a:rPr lang="en-IN">
                          <a:effectLst/>
                        </a:rPr>
                        <a:t>F9 FT B1022</a:t>
                      </a:r>
                    </a:p>
                  </a:txBody>
                  <a:tcPr marL="76200" marR="76200" marT="38100" marB="38100" anchor="ctr">
                    <a:lnL>
                      <a:noFill/>
                    </a:lnL>
                    <a:lnR>
                      <a:noFill/>
                    </a:lnR>
                    <a:lnT>
                      <a:noFill/>
                    </a:lnT>
                    <a:lnB>
                      <a:noFill/>
                    </a:lnB>
                  </a:tcPr>
                </a:tc>
                <a:extLst>
                  <a:ext uri="{0D108BD9-81ED-4DB2-BD59-A6C34878D82A}">
                    <a16:rowId xmlns:a16="http://schemas.microsoft.com/office/drawing/2014/main" val="3974159942"/>
                  </a:ext>
                </a:extLst>
              </a:tr>
              <a:tr h="0">
                <a:tc>
                  <a:txBody>
                    <a:bodyPr/>
                    <a:lstStyle/>
                    <a:p>
                      <a:r>
                        <a:rPr lang="en-IN">
                          <a:effectLst/>
                        </a:rPr>
                        <a:t>F9 FT B1026</a:t>
                      </a:r>
                    </a:p>
                  </a:txBody>
                  <a:tcPr marL="76200" marR="76200" marT="38100" marB="38100" anchor="ctr">
                    <a:lnL>
                      <a:noFill/>
                    </a:lnL>
                    <a:lnR>
                      <a:noFill/>
                    </a:lnR>
                    <a:lnT>
                      <a:noFill/>
                    </a:lnT>
                    <a:lnB>
                      <a:noFill/>
                    </a:lnB>
                  </a:tcPr>
                </a:tc>
                <a:extLst>
                  <a:ext uri="{0D108BD9-81ED-4DB2-BD59-A6C34878D82A}">
                    <a16:rowId xmlns:a16="http://schemas.microsoft.com/office/drawing/2014/main" val="891965989"/>
                  </a:ext>
                </a:extLst>
              </a:tr>
              <a:tr h="0">
                <a:tc>
                  <a:txBody>
                    <a:bodyPr/>
                    <a:lstStyle/>
                    <a:p>
                      <a:r>
                        <a:rPr lang="en-IN">
                          <a:effectLst/>
                        </a:rPr>
                        <a:t>F9 FT B1021.2</a:t>
                      </a:r>
                    </a:p>
                  </a:txBody>
                  <a:tcPr marL="76200" marR="76200" marT="38100" marB="38100" anchor="ctr">
                    <a:lnL>
                      <a:noFill/>
                    </a:lnL>
                    <a:lnR>
                      <a:noFill/>
                    </a:lnR>
                    <a:lnT>
                      <a:noFill/>
                    </a:lnT>
                    <a:lnB>
                      <a:noFill/>
                    </a:lnB>
                  </a:tcPr>
                </a:tc>
                <a:extLst>
                  <a:ext uri="{0D108BD9-81ED-4DB2-BD59-A6C34878D82A}">
                    <a16:rowId xmlns:a16="http://schemas.microsoft.com/office/drawing/2014/main" val="1307307671"/>
                  </a:ext>
                </a:extLst>
              </a:tr>
              <a:tr h="0">
                <a:tc>
                  <a:txBody>
                    <a:bodyPr/>
                    <a:lstStyle/>
                    <a:p>
                      <a:r>
                        <a:rPr lang="en-IN" dirty="0">
                          <a:effectLst/>
                        </a:rPr>
                        <a:t>F9 FT B1031.2</a:t>
                      </a:r>
                    </a:p>
                  </a:txBody>
                  <a:tcPr marL="76200" marR="76200" marT="38100" marB="38100" anchor="ctr">
                    <a:lnL>
                      <a:noFill/>
                    </a:lnL>
                    <a:lnR>
                      <a:noFill/>
                    </a:lnR>
                    <a:lnT>
                      <a:noFill/>
                    </a:lnT>
                    <a:lnB>
                      <a:noFill/>
                    </a:lnB>
                  </a:tcPr>
                </a:tc>
                <a:extLst>
                  <a:ext uri="{0D108BD9-81ED-4DB2-BD59-A6C34878D82A}">
                    <a16:rowId xmlns:a16="http://schemas.microsoft.com/office/drawing/2014/main" val="3502058456"/>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3745401"/>
            <a:ext cx="9745589" cy="4351338"/>
          </a:xfrm>
          <a:prstGeom prst="rect">
            <a:avLst/>
          </a:prstGeom>
        </p:spPr>
        <p:txBody>
          <a:bodyPr>
            <a:normAutofit/>
          </a:bodyPr>
          <a:lstStyle/>
          <a:p>
            <a:r>
              <a:rPr lang="en-IN" sz="1600" dirty="0" err="1">
                <a:solidFill>
                  <a:srgbClr val="000000"/>
                </a:solidFill>
                <a:effectLst/>
                <a:latin typeface="Courier" pitchFamily="2" charset="0"/>
              </a:rPr>
              <a:t>sql</a:t>
            </a:r>
            <a:r>
              <a:rPr lang="en-IN" sz="1600" dirty="0">
                <a:solidFill>
                  <a:srgbClr val="000000"/>
                </a:solidFill>
                <a:effectLst/>
                <a:latin typeface="Courier" pitchFamily="2" charset="0"/>
              </a:rPr>
              <a:t> SELECT MISSION_OUTCOME, COUNT(*) AS </a:t>
            </a:r>
            <a:r>
              <a:rPr lang="en-IN" sz="1600" dirty="0" err="1">
                <a:solidFill>
                  <a:srgbClr val="000000"/>
                </a:solidFill>
                <a:effectLst/>
                <a:latin typeface="Courier" pitchFamily="2" charset="0"/>
              </a:rPr>
              <a:t>Total_Number</a:t>
            </a:r>
            <a:r>
              <a:rPr lang="en-IN" sz="1600" dirty="0">
                <a:solidFill>
                  <a:srgbClr val="000000"/>
                </a:solidFill>
                <a:effectLst/>
                <a:latin typeface="Courier" pitchFamily="2" charset="0"/>
              </a:rPr>
              <a:t> FROM SPACE01 GROUP BY MISSION_OUTCOME ORDER BY MISSION_OUTCOME;</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success record is higher in the given dataset.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7" name="Table 6">
            <a:extLst>
              <a:ext uri="{FF2B5EF4-FFF2-40B4-BE49-F238E27FC236}">
                <a16:creationId xmlns:a16="http://schemas.microsoft.com/office/drawing/2014/main" id="{1EA50DC9-47C3-7844-5221-1AF60D02271A}"/>
              </a:ext>
            </a:extLst>
          </p:cNvPr>
          <p:cNvGraphicFramePr>
            <a:graphicFrameLocks noGrp="1"/>
          </p:cNvGraphicFramePr>
          <p:nvPr>
            <p:extLst>
              <p:ext uri="{D42A27DB-BD31-4B8C-83A1-F6EECF244321}">
                <p14:modId xmlns:p14="http://schemas.microsoft.com/office/powerpoint/2010/main" val="3547742031"/>
              </p:ext>
            </p:extLst>
          </p:nvPr>
        </p:nvGraphicFramePr>
        <p:xfrm>
          <a:off x="1134315" y="1578350"/>
          <a:ext cx="4271062" cy="1676400"/>
        </p:xfrm>
        <a:graphic>
          <a:graphicData uri="http://schemas.openxmlformats.org/drawingml/2006/table">
            <a:tbl>
              <a:tblPr/>
              <a:tblGrid>
                <a:gridCol w="2135531">
                  <a:extLst>
                    <a:ext uri="{9D8B030D-6E8A-4147-A177-3AD203B41FA5}">
                      <a16:colId xmlns:a16="http://schemas.microsoft.com/office/drawing/2014/main" val="726804464"/>
                    </a:ext>
                  </a:extLst>
                </a:gridCol>
                <a:gridCol w="2135531">
                  <a:extLst>
                    <a:ext uri="{9D8B030D-6E8A-4147-A177-3AD203B41FA5}">
                      <a16:colId xmlns:a16="http://schemas.microsoft.com/office/drawing/2014/main" val="3845358866"/>
                    </a:ext>
                  </a:extLst>
                </a:gridCol>
              </a:tblGrid>
              <a:tr h="0">
                <a:tc>
                  <a:txBody>
                    <a:bodyPr/>
                    <a:lstStyle/>
                    <a:p>
                      <a:pPr algn="r" fontAlgn="ctr"/>
                      <a:r>
                        <a:rPr lang="en-IN" b="0" dirty="0">
                          <a:effectLst/>
                        </a:rPr>
                        <a:t>    </a:t>
                      </a:r>
                      <a:r>
                        <a:rPr lang="en-IN" b="0" dirty="0" err="1">
                          <a:effectLst/>
                        </a:rPr>
                        <a:t>mission_outcome</a:t>
                      </a:r>
                      <a:endParaRPr lang="en-IN" b="0" dirty="0">
                        <a:effectLst/>
                      </a:endParaRPr>
                    </a:p>
                  </a:txBody>
                  <a:tcPr marL="76200" marR="76200" marT="38100" marB="38100" anchor="ctr">
                    <a:lnL>
                      <a:noFill/>
                    </a:lnL>
                    <a:lnR>
                      <a:noFill/>
                    </a:lnR>
                    <a:lnT>
                      <a:noFill/>
                    </a:lnT>
                    <a:lnB>
                      <a:noFill/>
                    </a:lnB>
                  </a:tcPr>
                </a:tc>
                <a:tc>
                  <a:txBody>
                    <a:bodyPr/>
                    <a:lstStyle/>
                    <a:p>
                      <a:pPr algn="r" fontAlgn="ctr"/>
                      <a:r>
                        <a:rPr lang="en-IN" b="0">
                          <a:effectLst/>
                        </a:rPr>
                        <a:t>total_number</a:t>
                      </a:r>
                    </a:p>
                  </a:txBody>
                  <a:tcPr marL="76200" marR="76200" marT="38100" marB="38100" anchor="ctr">
                    <a:lnL>
                      <a:noFill/>
                    </a:lnL>
                    <a:lnR>
                      <a:noFill/>
                    </a:lnR>
                    <a:lnT>
                      <a:noFill/>
                    </a:lnT>
                    <a:lnB>
                      <a:noFill/>
                    </a:lnB>
                  </a:tcPr>
                </a:tc>
                <a:extLst>
                  <a:ext uri="{0D108BD9-81ED-4DB2-BD59-A6C34878D82A}">
                    <a16:rowId xmlns:a16="http://schemas.microsoft.com/office/drawing/2014/main" val="3779819753"/>
                  </a:ext>
                </a:extLst>
              </a:tr>
              <a:tr h="0">
                <a:tc>
                  <a:txBody>
                    <a:bodyPr/>
                    <a:lstStyle/>
                    <a:p>
                      <a:r>
                        <a:rPr lang="en-IN">
                          <a:effectLst/>
                        </a:rPr>
                        <a:t>Failure (in flight)</a:t>
                      </a:r>
                    </a:p>
                  </a:txBody>
                  <a:tcPr marL="76200" marR="76200" marT="38100" marB="38100" anchor="ctr">
                    <a:lnL>
                      <a:noFill/>
                    </a:lnL>
                    <a:lnR>
                      <a:noFill/>
                    </a:lnR>
                    <a:lnT>
                      <a:noFill/>
                    </a:lnT>
                    <a:lnB>
                      <a:noFill/>
                    </a:lnB>
                  </a:tcPr>
                </a:tc>
                <a:tc>
                  <a:txBody>
                    <a:bodyPr/>
                    <a:lstStyle/>
                    <a:p>
                      <a:r>
                        <a:rPr lang="en-IN" dirty="0">
                          <a:effectLst/>
                        </a:rPr>
                        <a:t>                   1</a:t>
                      </a:r>
                    </a:p>
                  </a:txBody>
                  <a:tcPr marL="76200" marR="76200" marT="38100" marB="38100" anchor="ctr">
                    <a:lnL>
                      <a:noFill/>
                    </a:lnL>
                    <a:lnR>
                      <a:noFill/>
                    </a:lnR>
                    <a:lnT>
                      <a:noFill/>
                    </a:lnT>
                    <a:lnB>
                      <a:noFill/>
                    </a:lnB>
                  </a:tcPr>
                </a:tc>
                <a:extLst>
                  <a:ext uri="{0D108BD9-81ED-4DB2-BD59-A6C34878D82A}">
                    <a16:rowId xmlns:a16="http://schemas.microsoft.com/office/drawing/2014/main" val="948592913"/>
                  </a:ext>
                </a:extLst>
              </a:tr>
              <a:tr h="0">
                <a:tc>
                  <a:txBody>
                    <a:bodyPr/>
                    <a:lstStyle/>
                    <a:p>
                      <a:r>
                        <a:rPr lang="en-IN">
                          <a:effectLst/>
                        </a:rPr>
                        <a:t>Success</a:t>
                      </a:r>
                    </a:p>
                  </a:txBody>
                  <a:tcPr marL="76200" marR="76200" marT="38100" marB="38100" anchor="ctr">
                    <a:lnL>
                      <a:noFill/>
                    </a:lnL>
                    <a:lnR>
                      <a:noFill/>
                    </a:lnR>
                    <a:lnT>
                      <a:noFill/>
                    </a:lnT>
                    <a:lnB>
                      <a:noFill/>
                    </a:lnB>
                  </a:tcPr>
                </a:tc>
                <a:tc>
                  <a:txBody>
                    <a:bodyPr/>
                    <a:lstStyle/>
                    <a:p>
                      <a:r>
                        <a:rPr lang="en-IN" dirty="0">
                          <a:effectLst/>
                        </a:rPr>
                        <a:t>                  99</a:t>
                      </a:r>
                    </a:p>
                  </a:txBody>
                  <a:tcPr marL="76200" marR="76200" marT="38100" marB="38100" anchor="ctr">
                    <a:lnL>
                      <a:noFill/>
                    </a:lnL>
                    <a:lnR>
                      <a:noFill/>
                    </a:lnR>
                    <a:lnT>
                      <a:noFill/>
                    </a:lnT>
                    <a:lnB>
                      <a:noFill/>
                    </a:lnB>
                  </a:tcPr>
                </a:tc>
                <a:extLst>
                  <a:ext uri="{0D108BD9-81ED-4DB2-BD59-A6C34878D82A}">
                    <a16:rowId xmlns:a16="http://schemas.microsoft.com/office/drawing/2014/main" val="2475057959"/>
                  </a:ext>
                </a:extLst>
              </a:tr>
              <a:tr h="0">
                <a:tc>
                  <a:txBody>
                    <a:bodyPr/>
                    <a:lstStyle/>
                    <a:p>
                      <a:r>
                        <a:rPr lang="en-IN">
                          <a:effectLst/>
                        </a:rPr>
                        <a:t>Success (payload status unclear)</a:t>
                      </a:r>
                    </a:p>
                  </a:txBody>
                  <a:tcPr marL="76200" marR="76200" marT="38100" marB="38100" anchor="ctr">
                    <a:lnL>
                      <a:noFill/>
                    </a:lnL>
                    <a:lnR>
                      <a:noFill/>
                    </a:lnR>
                    <a:lnT>
                      <a:noFill/>
                    </a:lnT>
                    <a:lnB>
                      <a:noFill/>
                    </a:lnB>
                  </a:tcPr>
                </a:tc>
                <a:tc>
                  <a:txBody>
                    <a:bodyPr/>
                    <a:lstStyle/>
                    <a:p>
                      <a:r>
                        <a:rPr lang="en-IN" dirty="0">
                          <a:effectLst/>
                        </a:rPr>
                        <a:t>                   1</a:t>
                      </a:r>
                    </a:p>
                  </a:txBody>
                  <a:tcPr marL="76200" marR="76200" marT="38100" marB="38100" anchor="ctr">
                    <a:lnL>
                      <a:noFill/>
                    </a:lnL>
                    <a:lnR>
                      <a:noFill/>
                    </a:lnR>
                    <a:lnT>
                      <a:noFill/>
                    </a:lnT>
                    <a:lnB>
                      <a:noFill/>
                    </a:lnB>
                  </a:tcPr>
                </a:tc>
                <a:extLst>
                  <a:ext uri="{0D108BD9-81ED-4DB2-BD59-A6C34878D82A}">
                    <a16:rowId xmlns:a16="http://schemas.microsoft.com/office/drawing/2014/main" val="3206401811"/>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55010"/>
            <a:ext cx="9745589" cy="4351338"/>
          </a:xfrm>
          <a:prstGeom prst="rect">
            <a:avLst/>
          </a:prstGeom>
        </p:spPr>
        <p:txBody>
          <a:bodyPr>
            <a:normAutofit/>
          </a:bodyPr>
          <a:lstStyle/>
          <a:p>
            <a:r>
              <a:rPr lang="en-IN" sz="1600" dirty="0" err="1">
                <a:solidFill>
                  <a:srgbClr val="000000"/>
                </a:solidFill>
                <a:effectLst/>
                <a:latin typeface="Courier" pitchFamily="2" charset="0"/>
              </a:rPr>
              <a:t>sql</a:t>
            </a:r>
            <a:r>
              <a:rPr lang="en-IN" sz="1600" dirty="0">
                <a:solidFill>
                  <a:srgbClr val="000000"/>
                </a:solidFill>
                <a:effectLst/>
                <a:latin typeface="Courier" pitchFamily="2" charset="0"/>
              </a:rPr>
              <a:t> select </a:t>
            </a:r>
            <a:r>
              <a:rPr lang="en-IN" sz="1600" dirty="0" err="1">
                <a:solidFill>
                  <a:srgbClr val="000000"/>
                </a:solidFill>
                <a:effectLst/>
                <a:latin typeface="Courier" pitchFamily="2" charset="0"/>
              </a:rPr>
              <a:t>booster_version</a:t>
            </a:r>
            <a:r>
              <a:rPr lang="en-IN" sz="1600" dirty="0">
                <a:solidFill>
                  <a:srgbClr val="000000"/>
                </a:solidFill>
                <a:effectLst/>
                <a:latin typeface="Courier" pitchFamily="2" charset="0"/>
              </a:rPr>
              <a:t> from SPACE01 where PAYLOAD_MASS__KG_ = (select max(PAYLOAD_MASS__KG_) from SPACE01);</a:t>
            </a:r>
          </a:p>
          <a:p>
            <a:pPr>
              <a:lnSpc>
                <a:spcPct val="100000"/>
              </a:lnSpc>
              <a:spcBef>
                <a:spcPts val="1400"/>
              </a:spcBef>
            </a:pPr>
            <a:r>
              <a:rPr lang="en-US" sz="2200" dirty="0">
                <a:solidFill>
                  <a:schemeClr val="accent3">
                    <a:lumMod val="25000"/>
                  </a:schemeClr>
                </a:solidFill>
                <a:latin typeface="Abadi" panose="020B0604020104020204" pitchFamily="34" charset="0"/>
              </a:rPr>
              <a:t>There were12 booster version with maximum weight.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TextBox 1">
            <a:extLst>
              <a:ext uri="{FF2B5EF4-FFF2-40B4-BE49-F238E27FC236}">
                <a16:creationId xmlns:a16="http://schemas.microsoft.com/office/drawing/2014/main" id="{0393E9D2-D37C-610A-F3F4-AE9E3804D3CC}"/>
              </a:ext>
            </a:extLst>
          </p:cNvPr>
          <p:cNvSpPr txBox="1"/>
          <p:nvPr/>
        </p:nvSpPr>
        <p:spPr>
          <a:xfrm>
            <a:off x="1076444" y="1521611"/>
            <a:ext cx="1713055" cy="2893100"/>
          </a:xfrm>
          <a:prstGeom prst="rect">
            <a:avLst/>
          </a:prstGeom>
          <a:noFill/>
        </p:spPr>
        <p:txBody>
          <a:bodyPr wrap="square" rtlCol="0">
            <a:spAutoFit/>
          </a:bodyPr>
          <a:lstStyle/>
          <a:p>
            <a:r>
              <a:rPr lang="en-IN" sz="1400" dirty="0" err="1"/>
              <a:t>booster_version</a:t>
            </a:r>
            <a:endParaRPr lang="en-IN" sz="1400" dirty="0"/>
          </a:p>
          <a:p>
            <a:r>
              <a:rPr lang="en-IN" sz="1400" dirty="0">
                <a:effectLst/>
              </a:rPr>
              <a:t>F9 B5B1048.4</a:t>
            </a:r>
          </a:p>
          <a:p>
            <a:r>
              <a:rPr lang="en-IN" sz="1400" dirty="0">
                <a:effectLst/>
              </a:rPr>
              <a:t>F9 B5B1049.4</a:t>
            </a:r>
          </a:p>
          <a:p>
            <a:r>
              <a:rPr lang="en-IN" sz="1400" dirty="0">
                <a:effectLst/>
              </a:rPr>
              <a:t>F9 B5B1051.3</a:t>
            </a:r>
          </a:p>
          <a:p>
            <a:r>
              <a:rPr lang="en-IN" sz="1400" dirty="0">
                <a:effectLst/>
              </a:rPr>
              <a:t>F9 B5B1056.4</a:t>
            </a:r>
          </a:p>
          <a:p>
            <a:r>
              <a:rPr lang="en-IN" sz="1400" dirty="0">
                <a:effectLst/>
              </a:rPr>
              <a:t>F9 B5B1048.5</a:t>
            </a:r>
          </a:p>
          <a:p>
            <a:r>
              <a:rPr lang="en-IN" sz="1400" dirty="0">
                <a:effectLst/>
              </a:rPr>
              <a:t>F9 B5B1051.4</a:t>
            </a:r>
          </a:p>
          <a:p>
            <a:r>
              <a:rPr lang="en-IN" sz="1400" dirty="0">
                <a:effectLst/>
              </a:rPr>
              <a:t>F9 B5B1049.5</a:t>
            </a:r>
          </a:p>
          <a:p>
            <a:r>
              <a:rPr lang="en-IN" sz="1400" dirty="0">
                <a:effectLst/>
              </a:rPr>
              <a:t>F9 B5B1060.2</a:t>
            </a:r>
          </a:p>
          <a:p>
            <a:r>
              <a:rPr lang="en-IN" sz="1400" dirty="0">
                <a:effectLst/>
              </a:rPr>
              <a:t>F9 B5B1058.3</a:t>
            </a:r>
          </a:p>
          <a:p>
            <a:r>
              <a:rPr lang="en-IN" sz="1400" dirty="0">
                <a:effectLst/>
              </a:rPr>
              <a:t>F9 B5B1051.6</a:t>
            </a:r>
          </a:p>
          <a:p>
            <a:r>
              <a:rPr lang="en-IN" sz="1400" dirty="0">
                <a:effectLst/>
              </a:rPr>
              <a:t>F9 B5B1060.3</a:t>
            </a:r>
          </a:p>
          <a:p>
            <a:r>
              <a:rPr lang="en-IN" sz="1400" dirty="0">
                <a:effectLst/>
              </a:rPr>
              <a:t>F9 B5 B1049.7</a:t>
            </a:r>
            <a:endParaRPr lang="en-US" sz="1400" dirty="0"/>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3744781"/>
            <a:ext cx="9745589" cy="4351338"/>
          </a:xfrm>
          <a:prstGeom prst="rect">
            <a:avLst/>
          </a:prstGeom>
        </p:spPr>
        <p:txBody>
          <a:bodyPr lIns="91440" tIns="45720" rIns="91440" bIns="45720" anchor="t">
            <a:normAutofit/>
          </a:bodyPr>
          <a:lstStyle/>
          <a:p>
            <a:r>
              <a:rPr lang="en-IN" sz="1600" dirty="0" err="1">
                <a:solidFill>
                  <a:srgbClr val="000000"/>
                </a:solidFill>
                <a:effectLst/>
                <a:latin typeface="Courier" pitchFamily="2" charset="0"/>
              </a:rPr>
              <a:t>sql</a:t>
            </a:r>
            <a:r>
              <a:rPr lang="en-IN" sz="1600" dirty="0">
                <a:solidFill>
                  <a:srgbClr val="000000"/>
                </a:solidFill>
                <a:effectLst/>
                <a:latin typeface="Courier" pitchFamily="2" charset="0"/>
              </a:rPr>
              <a:t> select </a:t>
            </a:r>
            <a:r>
              <a:rPr lang="en-IN" sz="1600" dirty="0" err="1">
                <a:solidFill>
                  <a:srgbClr val="000000"/>
                </a:solidFill>
                <a:effectLst/>
                <a:latin typeface="Courier" pitchFamily="2" charset="0"/>
              </a:rPr>
              <a:t>booster_version</a:t>
            </a:r>
            <a:r>
              <a:rPr lang="en-IN" sz="1600" dirty="0">
                <a:solidFill>
                  <a:srgbClr val="000000"/>
                </a:solidFill>
                <a:effectLst/>
                <a:latin typeface="Courier" pitchFamily="2" charset="0"/>
              </a:rPr>
              <a:t>, </a:t>
            </a:r>
            <a:r>
              <a:rPr lang="en-IN" sz="1600" dirty="0" err="1">
                <a:solidFill>
                  <a:srgbClr val="000000"/>
                </a:solidFill>
                <a:effectLst/>
                <a:latin typeface="Courier" pitchFamily="2" charset="0"/>
              </a:rPr>
              <a:t>launch_site</a:t>
            </a:r>
            <a:r>
              <a:rPr lang="en-IN" sz="1600" dirty="0">
                <a:solidFill>
                  <a:srgbClr val="000000"/>
                </a:solidFill>
                <a:effectLst/>
                <a:latin typeface="Courier" pitchFamily="2" charset="0"/>
              </a:rPr>
              <a:t> from SPACE01 WHERE LANDING__OUTCOME = 'Failure (drone ship)' and DATE LIKE '%2015’;</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In2015 there were two booster version led to failure by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2" name="TextBox 1">
            <a:extLst>
              <a:ext uri="{FF2B5EF4-FFF2-40B4-BE49-F238E27FC236}">
                <a16:creationId xmlns:a16="http://schemas.microsoft.com/office/drawing/2014/main" id="{9A6F8D32-E9A6-D019-B263-7F9C388627CD}"/>
              </a:ext>
            </a:extLst>
          </p:cNvPr>
          <p:cNvSpPr txBox="1"/>
          <p:nvPr/>
        </p:nvSpPr>
        <p:spPr>
          <a:xfrm>
            <a:off x="949125" y="1714004"/>
            <a:ext cx="3437681" cy="923330"/>
          </a:xfrm>
          <a:prstGeom prst="rect">
            <a:avLst/>
          </a:prstGeom>
          <a:noFill/>
        </p:spPr>
        <p:txBody>
          <a:bodyPr wrap="square" rtlCol="0">
            <a:spAutoFit/>
          </a:bodyPr>
          <a:lstStyle/>
          <a:p>
            <a:r>
              <a:rPr lang="en-IN" dirty="0" err="1"/>
              <a:t>booster_version</a:t>
            </a:r>
            <a:r>
              <a:rPr lang="en-IN" dirty="0"/>
              <a:t>         </a:t>
            </a:r>
            <a:r>
              <a:rPr lang="en-IN" dirty="0" err="1"/>
              <a:t>launch_site</a:t>
            </a:r>
            <a:endParaRPr lang="en-IN" dirty="0"/>
          </a:p>
          <a:p>
            <a:r>
              <a:rPr lang="en-IN" dirty="0">
                <a:effectLst/>
              </a:rPr>
              <a:t>F9 v1.1 B1012           CCAFS LC-40                           F9 v1.1 B1015           CCAFS LC-40</a:t>
            </a:r>
            <a:endParaRPr lang="en-US" dirty="0"/>
          </a:p>
        </p:txBody>
      </p:sp>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510952"/>
            <a:ext cx="9745589" cy="4351338"/>
          </a:xfrm>
          <a:prstGeom prst="rect">
            <a:avLst/>
          </a:prstGeom>
        </p:spPr>
        <p:txBody>
          <a:bodyPr lIns="91440" tIns="45720" rIns="91440" bIns="45720" anchor="t"/>
          <a:lstStyle/>
          <a:p>
            <a:r>
              <a:rPr lang="en-IN" sz="1600" dirty="0" err="1">
                <a:solidFill>
                  <a:srgbClr val="000000"/>
                </a:solidFill>
                <a:effectLst/>
                <a:latin typeface="Courier" pitchFamily="2" charset="0"/>
              </a:rPr>
              <a:t>sql</a:t>
            </a:r>
            <a:r>
              <a:rPr lang="en-IN" sz="1600" dirty="0">
                <a:solidFill>
                  <a:srgbClr val="000000"/>
                </a:solidFill>
                <a:effectLst/>
                <a:latin typeface="Courier" pitchFamily="2" charset="0"/>
              </a:rPr>
              <a:t> SELECT LANDING__OUTCOME, COUNT(*) AS QTY FROM SPACE01 WHERE DATE BETWEEN '2010-06-04' AND '2017-03-20' GROUP BY LANDING__OUTCOME order by LANDING__OUTCOME;</a:t>
            </a:r>
          </a:p>
          <a:p>
            <a:pPr>
              <a:lnSpc>
                <a:spcPct val="100000"/>
              </a:lnSpc>
              <a:spcBef>
                <a:spcPts val="1400"/>
              </a:spcBef>
            </a:pPr>
            <a:r>
              <a:rPr lang="en-US" sz="2200" dirty="0">
                <a:solidFill>
                  <a:schemeClr val="accent3">
                    <a:lumMod val="25000"/>
                  </a:schemeClr>
                </a:solidFill>
                <a:latin typeface="Abadi" panose="020B0604020104020204" pitchFamily="34" charset="0"/>
              </a:rPr>
              <a:t>No attempt is higher between 2004 and 2020.</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2" name="TextBox 1">
            <a:extLst>
              <a:ext uri="{FF2B5EF4-FFF2-40B4-BE49-F238E27FC236}">
                <a16:creationId xmlns:a16="http://schemas.microsoft.com/office/drawing/2014/main" id="{00622A95-37D0-C296-6F36-128B41D0BA96}"/>
              </a:ext>
            </a:extLst>
          </p:cNvPr>
          <p:cNvSpPr txBox="1"/>
          <p:nvPr/>
        </p:nvSpPr>
        <p:spPr>
          <a:xfrm>
            <a:off x="960698" y="1506664"/>
            <a:ext cx="3669175" cy="2585323"/>
          </a:xfrm>
          <a:prstGeom prst="rect">
            <a:avLst/>
          </a:prstGeom>
          <a:noFill/>
        </p:spPr>
        <p:txBody>
          <a:bodyPr wrap="square" rtlCol="0">
            <a:spAutoFit/>
          </a:bodyPr>
          <a:lstStyle/>
          <a:p>
            <a:r>
              <a:rPr lang="en-IN" dirty="0" err="1"/>
              <a:t>landing__outcome</a:t>
            </a:r>
            <a:r>
              <a:rPr lang="en-IN" dirty="0"/>
              <a:t>               Total</a:t>
            </a:r>
          </a:p>
          <a:p>
            <a:r>
              <a:rPr lang="en-IN" dirty="0">
                <a:effectLst/>
              </a:rPr>
              <a:t>No attempt                              10</a:t>
            </a:r>
          </a:p>
          <a:p>
            <a:r>
              <a:rPr lang="en-IN" dirty="0">
                <a:effectLst/>
              </a:rPr>
              <a:t>Failure (drone ship)                  5</a:t>
            </a:r>
          </a:p>
          <a:p>
            <a:r>
              <a:rPr lang="en-IN" dirty="0">
                <a:effectLst/>
              </a:rPr>
              <a:t>Success (drone ship)                5</a:t>
            </a:r>
          </a:p>
          <a:p>
            <a:r>
              <a:rPr lang="en-IN" dirty="0">
                <a:effectLst/>
              </a:rPr>
              <a:t>Controlled (ocean)                   3</a:t>
            </a:r>
          </a:p>
          <a:p>
            <a:r>
              <a:rPr lang="en-IN" dirty="0">
                <a:effectLst/>
              </a:rPr>
              <a:t>Success (ground pad)              3</a:t>
            </a:r>
          </a:p>
          <a:p>
            <a:r>
              <a:rPr lang="en-IN" dirty="0">
                <a:effectLst/>
              </a:rPr>
              <a:t>Failure (parachute)                  2</a:t>
            </a:r>
          </a:p>
          <a:p>
            <a:r>
              <a:rPr lang="en-IN" dirty="0">
                <a:effectLst/>
              </a:rPr>
              <a:t>Uncontrolled (ocean)              2</a:t>
            </a:r>
          </a:p>
          <a:p>
            <a:r>
              <a:rPr lang="en-IN" dirty="0">
                <a:effectLst/>
              </a:rPr>
              <a:t>Precluded (drone ship)           1</a:t>
            </a:r>
            <a:endParaRPr lang="en-US" dirty="0"/>
          </a:p>
        </p:txBody>
      </p: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Here we used circle and marked to specify the NASA Johnson Space Center.</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NASA Johnson Space Center</a:t>
            </a:r>
          </a:p>
        </p:txBody>
      </p:sp>
      <p:pic>
        <p:nvPicPr>
          <p:cNvPr id="6" name="Picture 5">
            <a:extLst>
              <a:ext uri="{FF2B5EF4-FFF2-40B4-BE49-F238E27FC236}">
                <a16:creationId xmlns:a16="http://schemas.microsoft.com/office/drawing/2014/main" id="{58A7D8DF-B7B9-B7CE-D831-5B15C9AB3CE8}"/>
              </a:ext>
            </a:extLst>
          </p:cNvPr>
          <p:cNvPicPr>
            <a:picLocks noChangeAspect="1"/>
          </p:cNvPicPr>
          <p:nvPr/>
        </p:nvPicPr>
        <p:blipFill>
          <a:blip r:embed="rId3"/>
          <a:stretch>
            <a:fillRect/>
          </a:stretch>
        </p:blipFill>
        <p:spPr>
          <a:xfrm>
            <a:off x="856526" y="1451210"/>
            <a:ext cx="7772400" cy="3539964"/>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Here we have used circle and marker to specify all the unique launch sites.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pic>
        <p:nvPicPr>
          <p:cNvPr id="4" name="Picture 3">
            <a:extLst>
              <a:ext uri="{FF2B5EF4-FFF2-40B4-BE49-F238E27FC236}">
                <a16:creationId xmlns:a16="http://schemas.microsoft.com/office/drawing/2014/main" id="{90BEDD70-894C-08B0-20C7-AD580644602D}"/>
              </a:ext>
            </a:extLst>
          </p:cNvPr>
          <p:cNvPicPr>
            <a:picLocks noChangeAspect="1"/>
          </p:cNvPicPr>
          <p:nvPr/>
        </p:nvPicPr>
        <p:blipFill>
          <a:blip r:embed="rId3"/>
          <a:stretch>
            <a:fillRect/>
          </a:stretch>
        </p:blipFill>
        <p:spPr>
          <a:xfrm>
            <a:off x="770010" y="1575377"/>
            <a:ext cx="7772400" cy="342660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35548" y="1658211"/>
            <a:ext cx="10422634" cy="43673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project is to make predict whether the spacecraft will successfully launch or not. So that we are making our own data from internet using web scrapping with the help of beautiful soup in python. Then we prepared and processed the data. Then we compared by building multiple models using the graph and measured the performance.</a:t>
            </a:r>
          </a:p>
          <a:p>
            <a:pPr>
              <a:spcBef>
                <a:spcPts val="1400"/>
              </a:spcBef>
            </a:pPr>
            <a:r>
              <a:rPr lang="en-US" sz="2200" dirty="0">
                <a:solidFill>
                  <a:schemeClr val="accent3">
                    <a:lumMod val="25000"/>
                  </a:schemeClr>
                </a:solidFill>
                <a:latin typeface="Abadi" panose="020B0604020104020204" pitchFamily="34" charset="0"/>
              </a:rPr>
              <a:t>So using best model we are going to predict whether the spacecraft with the given environment condition will launch successfully or not.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2004525"/>
            <a:ext cx="10295387" cy="4314825"/>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Here we have clusters the nearby launch sites and used distance marker to calculate the distance to nearest city, railway and highway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closest city</a:t>
            </a:r>
          </a:p>
        </p:txBody>
      </p:sp>
      <p:pic>
        <p:nvPicPr>
          <p:cNvPr id="4" name="Picture 3">
            <a:extLst>
              <a:ext uri="{FF2B5EF4-FFF2-40B4-BE49-F238E27FC236}">
                <a16:creationId xmlns:a16="http://schemas.microsoft.com/office/drawing/2014/main" id="{B7DEEE17-D990-54E3-622B-3AC79725662A}"/>
              </a:ext>
            </a:extLst>
          </p:cNvPr>
          <p:cNvPicPr>
            <a:picLocks noChangeAspect="1"/>
          </p:cNvPicPr>
          <p:nvPr/>
        </p:nvPicPr>
        <p:blipFill>
          <a:blip r:embed="rId3"/>
          <a:stretch>
            <a:fillRect/>
          </a:stretch>
        </p:blipFill>
        <p:spPr>
          <a:xfrm>
            <a:off x="770010" y="1493817"/>
            <a:ext cx="8426068" cy="371479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207589"/>
            <a:ext cx="9745589" cy="4351338"/>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From the above pie chart we can understand that KSC LC-39A has the </a:t>
            </a:r>
            <a:r>
              <a:rPr lang="en-US" sz="2200" dirty="0" err="1">
                <a:solidFill>
                  <a:schemeClr val="accent3">
                    <a:lumMod val="25000"/>
                  </a:schemeClr>
                </a:solidFill>
                <a:latin typeface="Abadi"/>
              </a:rPr>
              <a:t>higest</a:t>
            </a:r>
            <a:r>
              <a:rPr lang="en-US" sz="2200" dirty="0">
                <a:solidFill>
                  <a:schemeClr val="accent3">
                    <a:lumMod val="25000"/>
                  </a:schemeClr>
                </a:solidFill>
                <a:latin typeface="Abadi"/>
              </a:rPr>
              <a:t> success rate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 Pie Chart</a:t>
            </a:r>
          </a:p>
        </p:txBody>
      </p:sp>
      <p:pic>
        <p:nvPicPr>
          <p:cNvPr id="7" name="Picture 6">
            <a:extLst>
              <a:ext uri="{FF2B5EF4-FFF2-40B4-BE49-F238E27FC236}">
                <a16:creationId xmlns:a16="http://schemas.microsoft.com/office/drawing/2014/main" id="{A0880B95-8922-CD0F-2F8E-556839AE040F}"/>
              </a:ext>
            </a:extLst>
          </p:cNvPr>
          <p:cNvPicPr>
            <a:picLocks noChangeAspect="1"/>
          </p:cNvPicPr>
          <p:nvPr/>
        </p:nvPicPr>
        <p:blipFill>
          <a:blip r:embed="rId3"/>
          <a:stretch>
            <a:fillRect/>
          </a:stretch>
        </p:blipFill>
        <p:spPr>
          <a:xfrm>
            <a:off x="941031" y="1560256"/>
            <a:ext cx="5086780" cy="387877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fontScale="925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From the above pie chart we can understand that the failure rate is comparatively lesser.</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Ration - KSC-LC-39A</a:t>
            </a:r>
          </a:p>
        </p:txBody>
      </p:sp>
      <p:pic>
        <p:nvPicPr>
          <p:cNvPr id="4" name="Picture 3">
            <a:extLst>
              <a:ext uri="{FF2B5EF4-FFF2-40B4-BE49-F238E27FC236}">
                <a16:creationId xmlns:a16="http://schemas.microsoft.com/office/drawing/2014/main" id="{8BF6A179-9F20-D91D-EF1F-B776CFC09833}"/>
              </a:ext>
            </a:extLst>
          </p:cNvPr>
          <p:cNvPicPr>
            <a:picLocks noChangeAspect="1"/>
          </p:cNvPicPr>
          <p:nvPr/>
        </p:nvPicPr>
        <p:blipFill>
          <a:blip r:embed="rId3"/>
          <a:stretch>
            <a:fillRect/>
          </a:stretch>
        </p:blipFill>
        <p:spPr>
          <a:xfrm>
            <a:off x="906390" y="1494354"/>
            <a:ext cx="4840665" cy="369110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From the above scatter plot we can understand that most of the successful payloads we lesser that 6000 unit mass.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on Success – Scatter plot</a:t>
            </a:r>
          </a:p>
        </p:txBody>
      </p:sp>
      <p:pic>
        <p:nvPicPr>
          <p:cNvPr id="4" name="Picture 3">
            <a:extLst>
              <a:ext uri="{FF2B5EF4-FFF2-40B4-BE49-F238E27FC236}">
                <a16:creationId xmlns:a16="http://schemas.microsoft.com/office/drawing/2014/main" id="{5F0AC0D5-6D31-58C1-C850-C17FEF56FEEB}"/>
              </a:ext>
            </a:extLst>
          </p:cNvPr>
          <p:cNvPicPr>
            <a:picLocks noChangeAspect="1"/>
          </p:cNvPicPr>
          <p:nvPr/>
        </p:nvPicPr>
        <p:blipFill>
          <a:blip r:embed="rId3"/>
          <a:stretch>
            <a:fillRect/>
          </a:stretch>
        </p:blipFill>
        <p:spPr>
          <a:xfrm>
            <a:off x="1105042" y="1575377"/>
            <a:ext cx="4990958" cy="331296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040744" cy="3811588"/>
          </a:xfrm>
          <a:prstGeom prst="rect">
            <a:avLst/>
          </a:prstGeom>
        </p:spPr>
        <p:txBody>
          <a:bodyPr vert="horz" lIns="91440" tIns="45720" rIns="91440" bIns="45720" rtlCol="0" anchor="t">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Here we have decision tree classifier with the highest accuracy but, It lacks in generalization. So we can go with the second best model logistic regression.</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8854B344-BCB3-B0BD-863A-87F7D78811BC}"/>
              </a:ext>
            </a:extLst>
          </p:cNvPr>
          <p:cNvPicPr>
            <a:picLocks noChangeAspect="1"/>
          </p:cNvPicPr>
          <p:nvPr/>
        </p:nvPicPr>
        <p:blipFill>
          <a:blip r:embed="rId3"/>
          <a:stretch>
            <a:fillRect/>
          </a:stretch>
        </p:blipFill>
        <p:spPr>
          <a:xfrm>
            <a:off x="742184" y="1304885"/>
            <a:ext cx="4902200" cy="353060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By looking into the confusion matrix we can understand that our logistic regression model has only few wrong predictions. And the overall performance is good.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 Logistic Regression</a:t>
            </a:r>
            <a:endParaRPr lang="en-US" dirty="0">
              <a:solidFill>
                <a:srgbClr val="0B49CB"/>
              </a:solidFill>
            </a:endParaRPr>
          </a:p>
        </p:txBody>
      </p:sp>
      <p:pic>
        <p:nvPicPr>
          <p:cNvPr id="3" name="Picture 2">
            <a:extLst>
              <a:ext uri="{FF2B5EF4-FFF2-40B4-BE49-F238E27FC236}">
                <a16:creationId xmlns:a16="http://schemas.microsoft.com/office/drawing/2014/main" id="{6D717E33-9AEE-A665-EDD2-4E33A00744F8}"/>
              </a:ext>
            </a:extLst>
          </p:cNvPr>
          <p:cNvPicPr>
            <a:picLocks noChangeAspect="1"/>
          </p:cNvPicPr>
          <p:nvPr/>
        </p:nvPicPr>
        <p:blipFill>
          <a:blip r:embed="rId3"/>
          <a:stretch>
            <a:fillRect/>
          </a:stretch>
        </p:blipFill>
        <p:spPr>
          <a:xfrm>
            <a:off x="770011" y="1547954"/>
            <a:ext cx="4572000" cy="353060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 ES-L1, GEO, HEO, SSO has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Success rates for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launches has been increasing relatively with time and it looks like soon they will reach the required </a:t>
            </a:r>
            <a:r>
              <a:rPr lang="en-US" sz="2200" dirty="0" err="1">
                <a:solidFill>
                  <a:schemeClr val="accent3">
                    <a:lumMod val="25000"/>
                  </a:schemeClr>
                </a:solidFill>
                <a:latin typeface="Abadi" panose="020B0604020104020204" pitchFamily="34" charset="0"/>
              </a:rPr>
              <a:t>targer</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Most of the successful payloads were lesser than 8000 unit mass.</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is the best of the models that I have trained with the given dataset.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then converted into </a:t>
            </a:r>
            <a:r>
              <a:rPr lang="en-US" sz="2200" dirty="0" err="1">
                <a:solidFill>
                  <a:schemeClr val="accent3">
                    <a:lumMod val="25000"/>
                  </a:schemeClr>
                </a:solidFill>
                <a:latin typeface="Abadi" panose="020B0604020104020204" pitchFamily="34" charset="0"/>
              </a:rPr>
              <a:t>joblib</a:t>
            </a:r>
            <a:r>
              <a:rPr lang="en-US" sz="2200" dirty="0">
                <a:solidFill>
                  <a:schemeClr val="accent3">
                    <a:lumMod val="25000"/>
                  </a:schemeClr>
                </a:solidFill>
                <a:latin typeface="Abadi" panose="020B0604020104020204" pitchFamily="34" charset="0"/>
              </a:rPr>
              <a:t> file format and then hosted in ‘Pythion everywhere’ using flask framework.</a:t>
            </a:r>
          </a:p>
          <a:p>
            <a:pPr>
              <a:lnSpc>
                <a:spcPct val="100000"/>
              </a:lnSpc>
              <a:spcBef>
                <a:spcPts val="1400"/>
              </a:spcBef>
            </a:pPr>
            <a:r>
              <a:rPr lang="en-US" sz="2200" dirty="0">
                <a:solidFill>
                  <a:schemeClr val="accent3">
                    <a:lumMod val="25000"/>
                  </a:schemeClr>
                </a:solidFill>
                <a:latin typeface="Abadi" panose="020B0604020104020204" pitchFamily="34" charset="0"/>
              </a:rPr>
              <a:t>The live interactive dashboard is hosted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and flask.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4900" dirty="0">
                <a:solidFill>
                  <a:schemeClr val="accent3">
                    <a:lumMod val="25000"/>
                  </a:schemeClr>
                </a:solidFill>
                <a:latin typeface="Abadi"/>
              </a:rPr>
              <a:t>Data collection methodology:</a:t>
            </a:r>
          </a:p>
          <a:p>
            <a:pPr lvl="1">
              <a:lnSpc>
                <a:spcPct val="120000"/>
              </a:lnSpc>
              <a:spcBef>
                <a:spcPts val="1400"/>
              </a:spcBef>
            </a:pPr>
            <a:r>
              <a:rPr lang="en-US" sz="4900" dirty="0">
                <a:solidFill>
                  <a:schemeClr val="bg2">
                    <a:lumMod val="50000"/>
                  </a:schemeClr>
                </a:solidFill>
                <a:latin typeface="Abadi"/>
              </a:rPr>
              <a:t>The data is collected </a:t>
            </a:r>
            <a:r>
              <a:rPr lang="en-US" sz="4900">
                <a:solidFill>
                  <a:schemeClr val="bg2">
                    <a:lumMod val="50000"/>
                  </a:schemeClr>
                </a:solidFill>
                <a:latin typeface="Abadi"/>
              </a:rPr>
              <a:t>using beautiful-soup </a:t>
            </a:r>
            <a:r>
              <a:rPr lang="en-US" sz="4900" dirty="0">
                <a:solidFill>
                  <a:schemeClr val="bg2">
                    <a:lumMod val="50000"/>
                  </a:schemeClr>
                </a:solidFill>
                <a:latin typeface="Abadi"/>
              </a:rPr>
              <a:t>in python. </a:t>
            </a:r>
          </a:p>
          <a:p>
            <a:pPr>
              <a:lnSpc>
                <a:spcPct val="120000"/>
              </a:lnSpc>
              <a:spcBef>
                <a:spcPts val="1400"/>
              </a:spcBef>
            </a:pPr>
            <a:r>
              <a:rPr lang="en-US" sz="4900" dirty="0">
                <a:solidFill>
                  <a:schemeClr val="accent3">
                    <a:lumMod val="25000"/>
                  </a:schemeClr>
                </a:solidFill>
                <a:latin typeface="Abadi"/>
              </a:rPr>
              <a:t>Perform data wrangling</a:t>
            </a:r>
          </a:p>
          <a:p>
            <a:pPr lvl="1">
              <a:lnSpc>
                <a:spcPct val="120000"/>
              </a:lnSpc>
              <a:spcBef>
                <a:spcPts val="1400"/>
              </a:spcBef>
            </a:pPr>
            <a:r>
              <a:rPr lang="en-US" sz="4900" dirty="0">
                <a:solidFill>
                  <a:schemeClr val="bg2">
                    <a:lumMod val="50000"/>
                  </a:schemeClr>
                </a:solidFill>
                <a:latin typeface="Abadi"/>
              </a:rPr>
              <a:t>The missing data is imputed using appropriate central tendency measures. Categorical variables are transformed using one-hot encoding. Then all the values were standardized using min-max scalar method. </a:t>
            </a:r>
          </a:p>
          <a:p>
            <a:pPr>
              <a:lnSpc>
                <a:spcPct val="120000"/>
              </a:lnSpc>
              <a:spcBef>
                <a:spcPts val="1400"/>
              </a:spcBef>
            </a:pPr>
            <a:r>
              <a:rPr lang="en-US" sz="49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4800" dirty="0">
                <a:solidFill>
                  <a:schemeClr val="tx1">
                    <a:lumMod val="50000"/>
                    <a:lumOff val="50000"/>
                  </a:schemeClr>
                </a:solidFill>
                <a:latin typeface="Abadi"/>
              </a:rPr>
              <a:t>The data from the database db2 is analyzed using magic </a:t>
            </a:r>
            <a:r>
              <a:rPr lang="en-US" sz="4800" dirty="0" err="1">
                <a:solidFill>
                  <a:schemeClr val="tx1">
                    <a:lumMod val="50000"/>
                    <a:lumOff val="50000"/>
                  </a:schemeClr>
                </a:solidFill>
                <a:latin typeface="Abadi"/>
              </a:rPr>
              <a:t>sql</a:t>
            </a:r>
            <a:r>
              <a:rPr lang="en-US" sz="4800" dirty="0">
                <a:solidFill>
                  <a:schemeClr val="tx1">
                    <a:lumMod val="50000"/>
                    <a:lumOff val="50000"/>
                  </a:schemeClr>
                </a:solidFill>
                <a:latin typeface="Abadi"/>
              </a:rPr>
              <a:t> on </a:t>
            </a:r>
            <a:r>
              <a:rPr lang="en-US" sz="4800" dirty="0" err="1">
                <a:solidFill>
                  <a:schemeClr val="tx1">
                    <a:lumMod val="50000"/>
                    <a:lumOff val="50000"/>
                  </a:schemeClr>
                </a:solidFill>
                <a:latin typeface="Abadi"/>
              </a:rPr>
              <a:t>jupyter</a:t>
            </a:r>
            <a:r>
              <a:rPr lang="en-US" sz="4800" dirty="0">
                <a:solidFill>
                  <a:schemeClr val="tx1">
                    <a:lumMod val="50000"/>
                    <a:lumOff val="50000"/>
                  </a:schemeClr>
                </a:solidFill>
                <a:latin typeface="Abadi"/>
              </a:rPr>
              <a:t> notebook.</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6C77A4-ED9F-035D-5B45-4DC13315BADF}"/>
              </a:ext>
            </a:extLst>
          </p:cNvPr>
          <p:cNvSpPr>
            <a:spLocks noGrp="1"/>
          </p:cNvSpPr>
          <p:nvPr>
            <p:ph idx="1"/>
          </p:nvPr>
        </p:nvSpPr>
        <p:spPr>
          <a:xfrm>
            <a:off x="659757" y="578733"/>
            <a:ext cx="10694043" cy="5598229"/>
          </a:xfrm>
        </p:spPr>
        <p:txBody>
          <a:bodyPr/>
          <a:lstStyle/>
          <a:p>
            <a:pPr>
              <a:lnSpc>
                <a:spcPct val="120000"/>
              </a:lnSpc>
              <a:spcBef>
                <a:spcPts val="1400"/>
              </a:spcBef>
            </a:pPr>
            <a:r>
              <a:rPr lang="en-US" sz="2300" dirty="0">
                <a:solidFill>
                  <a:schemeClr val="accent3">
                    <a:lumMod val="25000"/>
                  </a:schemeClr>
                </a:solidFill>
                <a:latin typeface="Abadi"/>
              </a:rPr>
              <a:t>Perform interactive visual analytics using Folium and </a:t>
            </a:r>
            <a:r>
              <a:rPr lang="en-US" sz="2300" dirty="0" err="1">
                <a:solidFill>
                  <a:schemeClr val="accent3">
                    <a:lumMod val="25000"/>
                  </a:schemeClr>
                </a:solidFill>
                <a:latin typeface="Abadi"/>
              </a:rPr>
              <a:t>Plotly</a:t>
            </a:r>
            <a:r>
              <a:rPr lang="en-US" sz="2300" dirty="0">
                <a:solidFill>
                  <a:schemeClr val="accent3">
                    <a:lumMod val="25000"/>
                  </a:schemeClr>
                </a:solidFill>
                <a:latin typeface="Abadi"/>
              </a:rPr>
              <a:t> Dash</a:t>
            </a:r>
          </a:p>
          <a:p>
            <a:pPr lvl="1">
              <a:lnSpc>
                <a:spcPct val="120000"/>
              </a:lnSpc>
              <a:spcBef>
                <a:spcPts val="1400"/>
              </a:spcBef>
            </a:pPr>
            <a:r>
              <a:rPr lang="en-US" sz="2400" dirty="0">
                <a:solidFill>
                  <a:schemeClr val="tx1">
                    <a:lumMod val="50000"/>
                    <a:lumOff val="50000"/>
                  </a:schemeClr>
                </a:solidFill>
                <a:latin typeface="Abadi"/>
              </a:rPr>
              <a:t>The data is visualized using </a:t>
            </a:r>
            <a:r>
              <a:rPr lang="en-US" sz="2400" dirty="0" err="1">
                <a:solidFill>
                  <a:schemeClr val="tx1">
                    <a:lumMod val="50000"/>
                    <a:lumOff val="50000"/>
                  </a:schemeClr>
                </a:solidFill>
                <a:latin typeface="Abadi"/>
              </a:rPr>
              <a:t>plotly</a:t>
            </a:r>
            <a:r>
              <a:rPr lang="en-US" sz="2400" dirty="0">
                <a:solidFill>
                  <a:schemeClr val="tx1">
                    <a:lumMod val="50000"/>
                    <a:lumOff val="50000"/>
                  </a:schemeClr>
                </a:solidFill>
                <a:latin typeface="Abadi"/>
              </a:rPr>
              <a:t> dash a interactive dashboard in python.</a:t>
            </a:r>
            <a:endParaRPr lang="en-US" sz="2300" dirty="0">
              <a:solidFill>
                <a:schemeClr val="accent3">
                  <a:lumMod val="25000"/>
                </a:schemeClr>
              </a:solidFill>
              <a:latin typeface="Abadi"/>
            </a:endParaRPr>
          </a:p>
          <a:p>
            <a:pPr>
              <a:lnSpc>
                <a:spcPct val="120000"/>
              </a:lnSpc>
              <a:spcBef>
                <a:spcPts val="1400"/>
              </a:spcBef>
            </a:pPr>
            <a:r>
              <a:rPr lang="en-US" sz="2300" dirty="0">
                <a:solidFill>
                  <a:schemeClr val="accent3">
                    <a:lumMod val="25000"/>
                  </a:schemeClr>
                </a:solidFill>
                <a:latin typeface="Abadi"/>
              </a:rPr>
              <a:t>Perform predictive analysis using classification models</a:t>
            </a:r>
          </a:p>
          <a:p>
            <a:pPr lvl="1">
              <a:lnSpc>
                <a:spcPct val="120000"/>
              </a:lnSpc>
              <a:spcBef>
                <a:spcPts val="1400"/>
              </a:spcBef>
            </a:pPr>
            <a:r>
              <a:rPr lang="en-US" sz="2300" dirty="0">
                <a:solidFill>
                  <a:schemeClr val="bg2">
                    <a:lumMod val="50000"/>
                  </a:schemeClr>
                </a:solidFill>
                <a:latin typeface="Abadi"/>
              </a:rPr>
              <a:t>Based on the data selectively four model were test on the data and </a:t>
            </a:r>
            <a:r>
              <a:rPr lang="en-US" sz="2300" dirty="0" err="1">
                <a:solidFill>
                  <a:schemeClr val="bg2">
                    <a:lumMod val="50000"/>
                  </a:schemeClr>
                </a:solidFill>
                <a:latin typeface="Abadi"/>
              </a:rPr>
              <a:t>analysed</a:t>
            </a:r>
            <a:r>
              <a:rPr lang="en-US" sz="2300" dirty="0">
                <a:solidFill>
                  <a:schemeClr val="bg2">
                    <a:lumMod val="50000"/>
                  </a:schemeClr>
                </a:solidFill>
                <a:latin typeface="Abadi"/>
              </a:rPr>
              <a:t> with its performance over the testing and training data.</a:t>
            </a:r>
          </a:p>
          <a:p>
            <a:pPr marL="0" indent="0">
              <a:buNone/>
            </a:pPr>
            <a:endParaRPr lang="en-US" sz="1400" dirty="0"/>
          </a:p>
        </p:txBody>
      </p:sp>
    </p:spTree>
    <p:extLst>
      <p:ext uri="{BB962C8B-B14F-4D97-AF65-F5344CB8AC3E}">
        <p14:creationId xmlns:p14="http://schemas.microsoft.com/office/powerpoint/2010/main" val="3518321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the process of gathering and measuring information on target variables in a established system, which then enables one to answer relevant questions and evaluate o</a:t>
            </a:r>
          </a:p>
          <a:p>
            <a:pPr>
              <a:lnSpc>
                <a:spcPct val="100000"/>
              </a:lnSpc>
              <a:spcBef>
                <a:spcPts val="1400"/>
              </a:spcBef>
            </a:pPr>
            <a:r>
              <a:rPr lang="en-US" sz="2200" dirty="0">
                <a:solidFill>
                  <a:schemeClr val="accent3">
                    <a:lumMod val="25000"/>
                  </a:schemeClr>
                </a:solidFill>
                <a:latin typeface="Abadi" panose="020B0604020104020204" pitchFamily="34" charset="0"/>
              </a:rPr>
              <a:t>In this project I have two methods to collect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data by web scrapping and using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I have attached the methodology and flow chart of the data collection process below.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07789"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Send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api</a:t>
            </a:r>
            <a:r>
              <a:rPr lang="en-US" sz="2200" dirty="0">
                <a:solidFill>
                  <a:schemeClr val="accent3">
                    <a:lumMod val="25000"/>
                  </a:schemeClr>
                </a:solidFill>
                <a:latin typeface="Abadi" panose="020B0604020104020204" pitchFamily="34" charset="0"/>
              </a:rPr>
              <a:t> and store and response in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file. Then process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with custom functions to make a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and store it in csv.</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 </a:t>
            </a:r>
            <a:r>
              <a:rPr lang="en-US" sz="2200" dirty="0">
                <a:solidFill>
                  <a:schemeClr val="accent3">
                    <a:lumMod val="25000"/>
                  </a:schemeClr>
                </a:solidFill>
                <a:latin typeface="Abadi" panose="020B0604020104020204" pitchFamily="34" charset="0"/>
                <a:hlinkClick r:id="rId3"/>
              </a:rPr>
              <a:t>https://github.com/mahimai-raja/project-spacex/blob/main/Week-01/notebookOne.ipynb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1" name="Picture 10">
            <a:extLst>
              <a:ext uri="{FF2B5EF4-FFF2-40B4-BE49-F238E27FC236}">
                <a16:creationId xmlns:a16="http://schemas.microsoft.com/office/drawing/2014/main" id="{AEDB799B-DDCC-4B43-F4A2-5C4F5A10CACD}"/>
              </a:ext>
            </a:extLst>
          </p:cNvPr>
          <p:cNvPicPr>
            <a:picLocks noChangeAspect="1"/>
          </p:cNvPicPr>
          <p:nvPr/>
        </p:nvPicPr>
        <p:blipFill>
          <a:blip r:embed="rId4"/>
          <a:stretch>
            <a:fillRect/>
          </a:stretch>
        </p:blipFill>
        <p:spPr>
          <a:xfrm>
            <a:off x="5129032" y="2679700"/>
            <a:ext cx="6819900" cy="1498600"/>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1110</TotalTime>
  <Words>2155</Words>
  <Application>Microsoft Macintosh PowerPoint</Application>
  <PresentationFormat>Widescreen</PresentationFormat>
  <Paragraphs>401</Paragraphs>
  <Slides>50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Courier</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Raj H</cp:lastModifiedBy>
  <cp:revision>216</cp:revision>
  <dcterms:created xsi:type="dcterms:W3CDTF">2021-04-29T18:58:34Z</dcterms:created>
  <dcterms:modified xsi:type="dcterms:W3CDTF">2022-12-30T05:15:40Z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